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82" r:id="rId13"/>
    <p:sldId id="275" r:id="rId14"/>
    <p:sldId id="276" r:id="rId15"/>
    <p:sldId id="277" r:id="rId16"/>
    <p:sldId id="278" r:id="rId17"/>
    <p:sldId id="279" r:id="rId18"/>
    <p:sldId id="280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3" r:id="rId29"/>
    <p:sldId id="294" r:id="rId30"/>
    <p:sldId id="292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263" r:id="rId41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309" y="4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927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3927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9DD5E28-C1FE-4054-BE46-7F73373E54A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7375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927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39275"/>
            <a:ext cx="29495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80" tIns="47840" rIns="95680" bIns="4784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449FF595-1EBC-4020-81D6-B23BD5D21AC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6103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FF595-1EBC-4020-81D6-B23BD5D21AC5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517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FF595-1EBC-4020-81D6-B23BD5D21AC5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105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D5E22-A4E4-4716-BA30-B78C9DDCA6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3490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A44605-9D90-4D7A-8117-3C4927F9436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031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D06DE-37C0-4560-85EA-1281D56F1DB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150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095C63-ADEA-417B-B94F-3016693E26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678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D11A9-B786-4DA0-833B-44B1192C6F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6071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99F3-864A-4E5C-99FE-57E1E254BD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378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3BD63-EC64-42C1-8B8F-080FDE2020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568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3B755-3325-4325-ABE7-411A75328C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52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C48A5F-E840-4E9E-9837-848EC0432F6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823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9778F1-DBB7-4894-8FA8-437CE9F756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576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0A5375-BB7A-4E73-8410-3DF05F18FA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872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1B3DB7C-37B2-48D3-BA59-2CDC33ECD9D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.utah.edu/lab/ms/matlab/matlab.html#starti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23.png"/><Relationship Id="rId4" Type="http://schemas.openxmlformats.org/officeDocument/2006/relationships/image" Target="../media/image2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2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48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275"/>
          </a:xfrm>
        </p:spPr>
        <p:txBody>
          <a:bodyPr/>
          <a:lstStyle/>
          <a:p>
            <a:r>
              <a:rPr lang="en-US" altLang="ja-JP" sz="3600" dirty="0" smtClean="0"/>
              <a:t>Welcome to MATLAB </a:t>
            </a:r>
            <a:r>
              <a:rPr lang="en-US" altLang="ja-JP" sz="3600" dirty="0" err="1" smtClean="0"/>
              <a:t>DigComm</a:t>
            </a:r>
            <a:r>
              <a:rPr lang="en-US" altLang="ja-JP" sz="3600" dirty="0" smtClean="0"/>
              <a:t> LAB</a:t>
            </a:r>
            <a:endParaRPr lang="ja-JP" altLang="en-US" sz="3600" dirty="0" smtClean="0"/>
          </a:p>
        </p:txBody>
      </p:sp>
      <p:sp>
        <p:nvSpPr>
          <p:cNvPr id="2051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77913"/>
            <a:ext cx="8229600" cy="5167312"/>
          </a:xfrm>
        </p:spPr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n-US" altLang="ja-JP" dirty="0" err="1" smtClean="0"/>
              <a:t>Matlab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Toutrial</a:t>
            </a:r>
            <a:endParaRPr lang="en-US" altLang="ja-JP" dirty="0" smtClean="0"/>
          </a:p>
          <a:p>
            <a:pPr marL="1371600" lvl="2" indent="-514350"/>
            <a:r>
              <a:rPr lang="en-US" altLang="ja-JP" dirty="0" smtClean="0">
                <a:hlinkClick r:id="rId3"/>
              </a:rPr>
              <a:t>http://www.math.utah.edu/lab/ms/matlab/matlab.html#starting</a:t>
            </a:r>
            <a:endParaRPr lang="en-US" altLang="ja-JP" dirty="0" smtClean="0"/>
          </a:p>
          <a:p>
            <a:pPr marL="971550" lvl="1" indent="-514350">
              <a:buFontTx/>
              <a:buAutoNum type="arabicPeriod"/>
            </a:pPr>
            <a:r>
              <a:rPr lang="en-US" altLang="ja-JP" dirty="0" smtClean="0"/>
              <a:t>LAB1 to LAB5 : BASIC WAVES</a:t>
            </a:r>
          </a:p>
          <a:p>
            <a:pPr marL="971550" lvl="1" indent="-514350">
              <a:buFontTx/>
              <a:buAutoNum type="arabicPeriod"/>
            </a:pPr>
            <a:r>
              <a:rPr lang="en-US" altLang="ja-JP" dirty="0" smtClean="0"/>
              <a:t>LECTURE: Complex Exponential Function</a:t>
            </a:r>
          </a:p>
          <a:p>
            <a:pPr marL="1371600" lvl="2" indent="-514350"/>
            <a:r>
              <a:rPr lang="en-US" altLang="ja-JP" dirty="0" smtClean="0"/>
              <a:t>LAB6 to LAB7</a:t>
            </a:r>
          </a:p>
          <a:p>
            <a:pPr marL="971550" lvl="1" indent="-514350">
              <a:buFontTx/>
              <a:buAutoNum type="arabicPeriod"/>
            </a:pPr>
            <a:r>
              <a:rPr lang="en-US" altLang="ja-JP" dirty="0" smtClean="0"/>
              <a:t>Channel Modeling</a:t>
            </a:r>
          </a:p>
          <a:p>
            <a:pPr marL="1371600" lvl="2" indent="-514350"/>
            <a:r>
              <a:rPr lang="en-US" altLang="ja-JP" dirty="0" smtClean="0"/>
              <a:t>LAB8</a:t>
            </a:r>
          </a:p>
          <a:p>
            <a:pPr marL="971550" lvl="1" indent="-514350">
              <a:buFontTx/>
              <a:buAutoNum type="arabicPeriod"/>
            </a:pPr>
            <a:r>
              <a:rPr lang="en-US" altLang="ja-JP" dirty="0" smtClean="0"/>
              <a:t>OFDM </a:t>
            </a:r>
            <a:r>
              <a:rPr lang="en-US" altLang="ja-JP" dirty="0" smtClean="0"/>
              <a:t>modeling and Error Rate Measure</a:t>
            </a:r>
          </a:p>
          <a:p>
            <a:pPr marL="1371600" lvl="2" indent="-514350"/>
            <a:r>
              <a:rPr lang="en-US" altLang="ja-JP" dirty="0" smtClean="0"/>
              <a:t>LAB9 to LAB11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 smtClean="0"/>
              <a:t>REPORT TASK</a:t>
            </a:r>
            <a:endParaRPr lang="ja-JP" altLang="en-US" dirty="0" smtClean="0"/>
          </a:p>
        </p:txBody>
      </p:sp>
      <p:sp>
        <p:nvSpPr>
          <p:cNvPr id="2052" name="日付プレースホルダー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mtClean="0"/>
              <a:t>2013/12/14</a:t>
            </a:r>
            <a:endParaRPr lang="en-US" altLang="ja-JP" smtClean="0"/>
          </a:p>
        </p:txBody>
      </p:sp>
      <p:sp>
        <p:nvSpPr>
          <p:cNvPr id="2053" name="フッター プレースホルダー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mtClean="0"/>
              <a:t>2013 DigComm Lab (Fire Tom Wada)</a:t>
            </a: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LAB5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QPSK waveform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kumimoji="1" lang="en-US" altLang="ja-JP" dirty="0" smtClean="0"/>
              <a:t>Make QPSK waveform</a:t>
            </a:r>
            <a:r>
              <a:rPr lang="ja-JP" altLang="en-US" dirty="0" smtClean="0"/>
              <a:t> </a:t>
            </a:r>
            <a:r>
              <a:rPr lang="en-US" altLang="ja-JP" dirty="0" smtClean="0"/>
              <a:t>as follows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36" name="図 3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6" y="2388775"/>
            <a:ext cx="32258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" name="図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350" y="3645654"/>
            <a:ext cx="3717925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" name="図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350" y="4179054"/>
            <a:ext cx="3894137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" name="図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350" y="4668004"/>
            <a:ext cx="3894138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" name="図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350" y="5174417"/>
            <a:ext cx="389255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7" name="グループ化 6"/>
          <p:cNvGrpSpPr/>
          <p:nvPr/>
        </p:nvGrpSpPr>
        <p:grpSpPr>
          <a:xfrm>
            <a:off x="251520" y="3539256"/>
            <a:ext cx="4559193" cy="2338016"/>
            <a:chOff x="1660525" y="1935956"/>
            <a:chExt cx="5822950" cy="2986088"/>
          </a:xfrm>
        </p:grpSpPr>
        <p:cxnSp>
          <p:nvCxnSpPr>
            <p:cNvPr id="15" name="直線矢印コネクタ 14"/>
            <p:cNvCxnSpPr/>
            <p:nvPr/>
          </p:nvCxnSpPr>
          <p:spPr>
            <a:xfrm>
              <a:off x="3082925" y="3625056"/>
              <a:ext cx="2978150" cy="1588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矢印コネクタ 15"/>
            <p:cNvCxnSpPr/>
            <p:nvPr/>
          </p:nvCxnSpPr>
          <p:spPr>
            <a:xfrm rot="5400000" flipH="1" flipV="1">
              <a:off x="3011488" y="3428206"/>
              <a:ext cx="2986088" cy="1587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26"/>
            <p:cNvSpPr txBox="1">
              <a:spLocks noChangeArrowheads="1"/>
            </p:cNvSpPr>
            <p:nvPr/>
          </p:nvSpPr>
          <p:spPr bwMode="auto">
            <a:xfrm>
              <a:off x="4149725" y="3625056"/>
              <a:ext cx="355600" cy="432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/>
              <a:r>
                <a:rPr lang="en-US" altLang="ja-JP" sz="1600"/>
                <a:t>0</a:t>
              </a:r>
              <a:endParaRPr lang="ja-JP" altLang="en-US" sz="1600"/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5305425" y="26916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3305175" y="2424906"/>
              <a:ext cx="2400300" cy="24003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0" name="角丸四角形吹き出し 19"/>
            <p:cNvSpPr/>
            <p:nvPr/>
          </p:nvSpPr>
          <p:spPr>
            <a:xfrm>
              <a:off x="5972175" y="2024856"/>
              <a:ext cx="1511300" cy="889000"/>
            </a:xfrm>
            <a:prstGeom prst="wedgeRoundRectCallout">
              <a:avLst>
                <a:gd name="adj1" fmla="val -79240"/>
                <a:gd name="adj2" fmla="val 3214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0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0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1π/4)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 rot="10800000" flipV="1">
              <a:off x="3527425" y="2558256"/>
              <a:ext cx="2089150" cy="200025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rot="10800000" flipH="1" flipV="1">
              <a:off x="3394075" y="2558256"/>
              <a:ext cx="2089150" cy="200025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円/楕円 22"/>
            <p:cNvSpPr/>
            <p:nvPr/>
          </p:nvSpPr>
          <p:spPr>
            <a:xfrm>
              <a:off x="5305425" y="43807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4" name="円/楕円 23"/>
            <p:cNvSpPr/>
            <p:nvPr/>
          </p:nvSpPr>
          <p:spPr>
            <a:xfrm>
              <a:off x="3527425" y="26916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3527425" y="43807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6" name="角丸四角形吹き出し 25"/>
            <p:cNvSpPr/>
            <p:nvPr/>
          </p:nvSpPr>
          <p:spPr>
            <a:xfrm>
              <a:off x="1704975" y="2113756"/>
              <a:ext cx="1511300" cy="889000"/>
            </a:xfrm>
            <a:prstGeom prst="wedgeRoundRectCallout">
              <a:avLst>
                <a:gd name="adj1" fmla="val 67620"/>
                <a:gd name="adj2" fmla="val 2653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1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1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3π/4)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角丸四角形吹き出し 26"/>
            <p:cNvSpPr/>
            <p:nvPr/>
          </p:nvSpPr>
          <p:spPr>
            <a:xfrm>
              <a:off x="1660525" y="3758406"/>
              <a:ext cx="1511300" cy="889000"/>
            </a:xfrm>
            <a:prstGeom prst="wedgeRoundRectCallout">
              <a:avLst>
                <a:gd name="adj1" fmla="val 67620"/>
                <a:gd name="adj2" fmla="val 2653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5π/4)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角丸四角形吹き出し 27"/>
            <p:cNvSpPr/>
            <p:nvPr/>
          </p:nvSpPr>
          <p:spPr>
            <a:xfrm>
              <a:off x="5838825" y="3891756"/>
              <a:ext cx="1511300" cy="889000"/>
            </a:xfrm>
            <a:prstGeom prst="wedgeRoundRectCallout">
              <a:avLst>
                <a:gd name="adj1" fmla="val -67689"/>
                <a:gd name="adj2" fmla="val 21863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7π/4)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94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LAB5</a:t>
            </a:r>
            <a:r>
              <a:rPr lang="ja-JP" altLang="en-US" dirty="0" smtClean="0"/>
              <a:t>：</a:t>
            </a:r>
            <a:r>
              <a:rPr lang="ja-JP" altLang="en-US" dirty="0"/>
              <a:t>　</a:t>
            </a:r>
            <a:r>
              <a:rPr lang="en-US" altLang="ja-JP" dirty="0"/>
              <a:t>Q</a:t>
            </a:r>
            <a:r>
              <a:rPr lang="en-US" altLang="ja-JP" dirty="0" smtClean="0"/>
              <a:t>PSK answer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457200" y="1351370"/>
            <a:ext cx="4038600" cy="5029958"/>
          </a:xfrm>
        </p:spPr>
        <p:txBody>
          <a:bodyPr/>
          <a:lstStyle/>
          <a:p>
            <a:r>
              <a:rPr lang="en-US" altLang="ja-JP" sz="1400" dirty="0"/>
              <a:t>n=0:32; </a:t>
            </a:r>
          </a:p>
          <a:p>
            <a:r>
              <a:rPr lang="en-US" altLang="ja-JP" sz="1400" dirty="0"/>
              <a:t>fc=2;</a:t>
            </a:r>
          </a:p>
          <a:p>
            <a:r>
              <a:rPr lang="en-US" altLang="ja-JP" sz="1400" dirty="0" err="1"/>
              <a:t>fs</a:t>
            </a:r>
            <a:r>
              <a:rPr lang="en-US" altLang="ja-JP" sz="1400" dirty="0"/>
              <a:t>=32;   % Sampling Frequency</a:t>
            </a:r>
          </a:p>
          <a:p>
            <a:r>
              <a:rPr lang="en-US" altLang="ja-JP" sz="1400" dirty="0"/>
              <a:t>t = n/</a:t>
            </a:r>
            <a:r>
              <a:rPr lang="en-US" altLang="ja-JP" sz="1400" dirty="0" err="1"/>
              <a:t>fs</a:t>
            </a:r>
            <a:r>
              <a:rPr lang="en-US" altLang="ja-JP" sz="1400" dirty="0"/>
              <a:t>; % time index</a:t>
            </a:r>
          </a:p>
          <a:p>
            <a:r>
              <a:rPr lang="en-US" altLang="ja-JP" sz="1400" dirty="0"/>
              <a:t>% </a:t>
            </a:r>
            <a:r>
              <a:rPr lang="en-US" altLang="ja-JP" sz="1400" dirty="0" smtClean="0"/>
              <a:t>QPSK </a:t>
            </a:r>
            <a:r>
              <a:rPr lang="en-US" altLang="ja-JP" sz="1400" dirty="0"/>
              <a:t>waveform</a:t>
            </a:r>
          </a:p>
          <a:p>
            <a:r>
              <a:rPr lang="en-US" altLang="ja-JP" sz="1400" dirty="0"/>
              <a:t>x0 = 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(2*pi*fc*t + 1*pi/4);</a:t>
            </a:r>
          </a:p>
          <a:p>
            <a:r>
              <a:rPr lang="en-US" altLang="ja-JP" sz="1400" dirty="0"/>
              <a:t>x1 = 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(2*pi*fc*t + 3*pi/4);</a:t>
            </a:r>
          </a:p>
          <a:p>
            <a:r>
              <a:rPr lang="en-US" altLang="ja-JP" sz="1400" dirty="0"/>
              <a:t>x2 = 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(2*pi*fc*t + 5*pi/4);</a:t>
            </a:r>
          </a:p>
          <a:p>
            <a:r>
              <a:rPr lang="en-US" altLang="ja-JP" sz="1400" dirty="0"/>
              <a:t>x3 = 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(2*pi*fc*t + 7*pi/4);</a:t>
            </a:r>
          </a:p>
          <a:p>
            <a:r>
              <a:rPr lang="en-US" altLang="ja-JP" sz="1400" dirty="0"/>
              <a:t>% FIGURE</a:t>
            </a:r>
          </a:p>
          <a:p>
            <a:r>
              <a:rPr lang="en-US" altLang="ja-JP" sz="1400" dirty="0"/>
              <a:t>figure(5);</a:t>
            </a:r>
          </a:p>
          <a:p>
            <a:r>
              <a:rPr lang="en-US" altLang="ja-JP" sz="1400" dirty="0"/>
              <a:t>subplot(4,1,1);</a:t>
            </a:r>
          </a:p>
          <a:p>
            <a:r>
              <a:rPr lang="en-US" altLang="ja-JP" sz="1400" dirty="0"/>
              <a:t>plot(x0);</a:t>
            </a:r>
          </a:p>
          <a:p>
            <a:r>
              <a:rPr lang="en-US" altLang="ja-JP" sz="1400" dirty="0"/>
              <a:t>subplot(4,1,2);</a:t>
            </a:r>
          </a:p>
          <a:p>
            <a:r>
              <a:rPr lang="en-US" altLang="ja-JP" sz="1400" dirty="0"/>
              <a:t>plot(x1);</a:t>
            </a:r>
          </a:p>
          <a:p>
            <a:r>
              <a:rPr lang="en-US" altLang="ja-JP" sz="1400" dirty="0"/>
              <a:t>subplot(4,1,3);</a:t>
            </a:r>
          </a:p>
          <a:p>
            <a:r>
              <a:rPr lang="en-US" altLang="ja-JP" sz="1400" dirty="0"/>
              <a:t>plot(x2);</a:t>
            </a:r>
          </a:p>
          <a:p>
            <a:r>
              <a:rPr lang="en-US" altLang="ja-JP" sz="1400" dirty="0"/>
              <a:t>subplot(4,1,4);</a:t>
            </a:r>
          </a:p>
          <a:p>
            <a:r>
              <a:rPr lang="en-US" altLang="ja-JP" sz="1400" dirty="0"/>
              <a:t>plot(x3);</a:t>
            </a:r>
          </a:p>
          <a:p>
            <a:pPr marL="0" indent="0">
              <a:buNone/>
            </a:pPr>
            <a:endParaRPr kumimoji="1" lang="ja-JP" altLang="en-US" sz="1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7" name="コンテンツ プレースホルダー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6916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722313" y="3933056"/>
            <a:ext cx="7772400" cy="1835919"/>
          </a:xfrm>
        </p:spPr>
        <p:txBody>
          <a:bodyPr/>
          <a:lstStyle/>
          <a:p>
            <a:r>
              <a:rPr lang="en-US" altLang="ja-JP" dirty="0"/>
              <a:t>LECTURE:</a:t>
            </a:r>
            <a:br>
              <a:rPr lang="en-US" altLang="ja-JP" dirty="0"/>
            </a:br>
            <a:r>
              <a:rPr lang="en-US" altLang="ja-JP" dirty="0"/>
              <a:t>Complex Exponential Function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738311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2157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 smtClean="0"/>
              <a:t>1. Complex Exponential Function</a:t>
            </a:r>
            <a:endParaRPr lang="ja-JP" altLang="en-US" sz="4000" dirty="0" smtClean="0"/>
          </a:p>
        </p:txBody>
      </p:sp>
      <p:sp>
        <p:nvSpPr>
          <p:cNvPr id="16387" name="コンテンツ プレースホルダ 4"/>
          <p:cNvSpPr>
            <a:spLocks noGrp="1"/>
          </p:cNvSpPr>
          <p:nvPr>
            <p:ph idx="1"/>
          </p:nvPr>
        </p:nvSpPr>
        <p:spPr>
          <a:xfrm>
            <a:off x="260350" y="5162550"/>
            <a:ext cx="8489950" cy="1182688"/>
          </a:xfrm>
        </p:spPr>
        <p:txBody>
          <a:bodyPr/>
          <a:lstStyle/>
          <a:p>
            <a:r>
              <a:rPr lang="en-US" altLang="ja-JP" dirty="0" smtClean="0"/>
              <a:t>Real and Imaginary =complex number</a:t>
            </a:r>
          </a:p>
          <a:p>
            <a:r>
              <a:rPr lang="en-US" altLang="ja-JP" dirty="0" smtClean="0"/>
              <a:t>Real part is same as previous cosine wave.</a:t>
            </a:r>
            <a:endParaRPr lang="ja-JP" altLang="en-US" dirty="0" smtClean="0"/>
          </a:p>
        </p:txBody>
      </p:sp>
      <p:graphicFrame>
        <p:nvGraphicFramePr>
          <p:cNvPr id="16388" name="Object 2"/>
          <p:cNvGraphicFramePr>
            <a:graphicFrameLocks noChangeAspect="1"/>
          </p:cNvGraphicFramePr>
          <p:nvPr/>
        </p:nvGraphicFramePr>
        <p:xfrm>
          <a:off x="1255713" y="2540000"/>
          <a:ext cx="6065837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数式" r:id="rId3" imgW="2197100" imgH="457200" progId="Equation.3">
                  <p:embed/>
                </p:oleObj>
              </mc:Choice>
              <mc:Fallback>
                <p:oleObj name="数式" r:id="rId3" imgW="219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2540000"/>
                        <a:ext cx="6065837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左中かっこ 7"/>
          <p:cNvSpPr/>
          <p:nvPr/>
        </p:nvSpPr>
        <p:spPr>
          <a:xfrm rot="16200000">
            <a:off x="2527300" y="2806700"/>
            <a:ext cx="533400" cy="2400300"/>
          </a:xfrm>
          <a:prstGeom prst="leftBrace">
            <a:avLst>
              <a:gd name="adj1" fmla="val 27211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9" name="左中かっこ 8"/>
          <p:cNvSpPr/>
          <p:nvPr/>
        </p:nvSpPr>
        <p:spPr>
          <a:xfrm rot="16200000">
            <a:off x="5527675" y="2562225"/>
            <a:ext cx="533400" cy="2889250"/>
          </a:xfrm>
          <a:prstGeom prst="leftBrace">
            <a:avLst>
              <a:gd name="adj1" fmla="val 27211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6391" name="テキスト ボックス 7"/>
          <p:cNvSpPr txBox="1">
            <a:spLocks noChangeArrowheads="1"/>
          </p:cNvSpPr>
          <p:nvPr/>
        </p:nvSpPr>
        <p:spPr bwMode="auto">
          <a:xfrm>
            <a:off x="1949450" y="4451350"/>
            <a:ext cx="1866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 smtClean="0"/>
              <a:t>Real part</a:t>
            </a:r>
            <a:endParaRPr lang="ja-JP" altLang="en-US" sz="2400" b="1" dirty="0"/>
          </a:p>
        </p:txBody>
      </p:sp>
      <p:sp>
        <p:nvSpPr>
          <p:cNvPr id="16392" name="テキスト ボックス 7"/>
          <p:cNvSpPr txBox="1">
            <a:spLocks noChangeArrowheads="1"/>
          </p:cNvSpPr>
          <p:nvPr/>
        </p:nvSpPr>
        <p:spPr bwMode="auto">
          <a:xfrm>
            <a:off x="4572000" y="4451350"/>
            <a:ext cx="243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 smtClean="0"/>
              <a:t>Imaginary part</a:t>
            </a:r>
            <a:endParaRPr lang="en-US" altLang="ja-JP" sz="2400" b="1" dirty="0"/>
          </a:p>
        </p:txBody>
      </p:sp>
      <p:sp>
        <p:nvSpPr>
          <p:cNvPr id="12" name="コンテンツ プレースホルダ 4"/>
          <p:cNvSpPr txBox="1">
            <a:spLocks/>
          </p:cNvSpPr>
          <p:nvPr/>
        </p:nvSpPr>
        <p:spPr bwMode="auto">
          <a:xfrm>
            <a:off x="438150" y="1206500"/>
            <a:ext cx="8229600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ja-JP" sz="3200" kern="0" dirty="0" smtClean="0">
                <a:latin typeface="+mn-lt"/>
                <a:ea typeface="+mn-ea"/>
              </a:rPr>
              <a:t>We will shift from SIN and COS to</a:t>
            </a:r>
            <a:br>
              <a:rPr lang="en-US" altLang="ja-JP" sz="3200" kern="0" dirty="0" smtClean="0">
                <a:latin typeface="+mn-lt"/>
                <a:ea typeface="+mn-ea"/>
              </a:rPr>
            </a:br>
            <a:r>
              <a:rPr lang="en-US" altLang="ja-JP" sz="3200" kern="0" dirty="0" smtClean="0">
                <a:latin typeface="+mn-lt"/>
                <a:ea typeface="+mn-ea"/>
              </a:rPr>
              <a:t>Complex Exponential Function.</a:t>
            </a:r>
            <a:endParaRPr lang="ja-JP" altLang="en-US" sz="3200" kern="0" dirty="0">
              <a:latin typeface="+mn-lt"/>
              <a:ea typeface="+mn-ea"/>
            </a:endParaRP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2. Real – Imaginary plane</a:t>
            </a:r>
            <a:endParaRPr lang="ja-JP" altLang="en-US" dirty="0" smtClean="0"/>
          </a:p>
        </p:txBody>
      </p:sp>
      <p:sp>
        <p:nvSpPr>
          <p:cNvPr id="17411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23963"/>
            <a:ext cx="8229600" cy="2516187"/>
          </a:xfrm>
        </p:spPr>
        <p:txBody>
          <a:bodyPr/>
          <a:lstStyle/>
          <a:p>
            <a:r>
              <a:rPr lang="en-US" altLang="ja-JP" sz="2400" dirty="0" smtClean="0"/>
              <a:t>IQ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plane</a:t>
            </a:r>
          </a:p>
          <a:p>
            <a:pPr lvl="1"/>
            <a:r>
              <a:rPr lang="en-US" altLang="ja-JP" sz="2000" dirty="0" smtClean="0"/>
              <a:t>I: In-Phase  = Real axis</a:t>
            </a:r>
          </a:p>
          <a:p>
            <a:pPr lvl="1"/>
            <a:r>
              <a:rPr lang="en-US" altLang="ja-JP" sz="2000" dirty="0" smtClean="0"/>
              <a:t>Q: Quadrature-Phase = Imaginary axis</a:t>
            </a:r>
          </a:p>
          <a:p>
            <a:r>
              <a:rPr lang="en-US" altLang="ja-JP" sz="2400" dirty="0"/>
              <a:t> </a:t>
            </a:r>
            <a:r>
              <a:rPr lang="en-US" altLang="ja-JP" sz="2400" dirty="0" smtClean="0"/>
              <a:t>Real-Imaginary plane (Complex plane) </a:t>
            </a:r>
          </a:p>
          <a:p>
            <a:pPr lvl="1"/>
            <a:r>
              <a:rPr lang="en-US" altLang="ja-JP" sz="2000" dirty="0" smtClean="0"/>
              <a:t>Complex number can be indicated as a point</a:t>
            </a:r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2882900" y="5865813"/>
            <a:ext cx="2978150" cy="1587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/>
          <p:cNvCxnSpPr/>
          <p:nvPr/>
        </p:nvCxnSpPr>
        <p:spPr>
          <a:xfrm rot="16200000" flipV="1">
            <a:off x="3078956" y="5403057"/>
            <a:ext cx="2452687" cy="0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4" name="正方形/長方形 25"/>
          <p:cNvSpPr>
            <a:spLocks noChangeArrowheads="1"/>
          </p:cNvSpPr>
          <p:nvPr/>
        </p:nvSpPr>
        <p:spPr bwMode="auto">
          <a:xfrm>
            <a:off x="2009715" y="4116313"/>
            <a:ext cx="20088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smtClean="0">
                <a:solidFill>
                  <a:srgbClr val="FF0000"/>
                </a:solidFill>
              </a:rPr>
              <a:t>Complex plane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7415" name="テキスト ボックス 26"/>
          <p:cNvSpPr txBox="1">
            <a:spLocks noChangeArrowheads="1"/>
          </p:cNvSpPr>
          <p:nvPr/>
        </p:nvSpPr>
        <p:spPr bwMode="auto">
          <a:xfrm>
            <a:off x="3949700" y="5865813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0</a:t>
            </a:r>
            <a:endParaRPr lang="ja-JP" altLang="en-US" sz="2000"/>
          </a:p>
        </p:txBody>
      </p:sp>
      <p:sp>
        <p:nvSpPr>
          <p:cNvPr id="12" name="円/楕円 11"/>
          <p:cNvSpPr/>
          <p:nvPr/>
        </p:nvSpPr>
        <p:spPr>
          <a:xfrm>
            <a:off x="4883150" y="4762500"/>
            <a:ext cx="177800" cy="177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7417" name="正方形/長方形 25"/>
          <p:cNvSpPr>
            <a:spLocks noChangeArrowheads="1"/>
          </p:cNvSpPr>
          <p:nvPr/>
        </p:nvSpPr>
        <p:spPr bwMode="auto">
          <a:xfrm>
            <a:off x="5905500" y="5695950"/>
            <a:ext cx="16065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smtClean="0">
                <a:solidFill>
                  <a:srgbClr val="FF0000"/>
                </a:solidFill>
              </a:rPr>
              <a:t>Real axis (I)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7418" name="正方形/長方形 25"/>
          <p:cNvSpPr>
            <a:spLocks noChangeArrowheads="1"/>
          </p:cNvSpPr>
          <p:nvPr/>
        </p:nvSpPr>
        <p:spPr bwMode="auto">
          <a:xfrm>
            <a:off x="4083050" y="3784600"/>
            <a:ext cx="24032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smtClean="0">
                <a:solidFill>
                  <a:srgbClr val="FF0000"/>
                </a:solidFill>
              </a:rPr>
              <a:t>Imaginary axis (Q)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 rot="16200000" flipV="1">
            <a:off x="4637881" y="4518819"/>
            <a:ext cx="1588" cy="666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rot="5400000" flipH="1" flipV="1">
            <a:off x="4459288" y="5362575"/>
            <a:ext cx="1020762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1" name="正方形/長方形 21"/>
          <p:cNvSpPr>
            <a:spLocks noChangeArrowheads="1"/>
          </p:cNvSpPr>
          <p:nvPr/>
        </p:nvSpPr>
        <p:spPr bwMode="auto">
          <a:xfrm>
            <a:off x="4767263" y="587375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a</a:t>
            </a:r>
            <a:endParaRPr lang="ja-JP" altLang="en-US" sz="2000"/>
          </a:p>
        </p:txBody>
      </p:sp>
      <p:sp>
        <p:nvSpPr>
          <p:cNvPr id="17422" name="正方形/長方形 22"/>
          <p:cNvSpPr>
            <a:spLocks noChangeArrowheads="1"/>
          </p:cNvSpPr>
          <p:nvPr/>
        </p:nvSpPr>
        <p:spPr bwMode="auto">
          <a:xfrm>
            <a:off x="3878263" y="4718050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b</a:t>
            </a:r>
            <a:endParaRPr lang="ja-JP" altLang="en-US" sz="2000"/>
          </a:p>
        </p:txBody>
      </p:sp>
      <p:sp>
        <p:nvSpPr>
          <p:cNvPr id="21" name="角丸四角形吹き出し 20"/>
          <p:cNvSpPr/>
          <p:nvPr/>
        </p:nvSpPr>
        <p:spPr>
          <a:xfrm>
            <a:off x="5505450" y="4229100"/>
            <a:ext cx="1466850" cy="622300"/>
          </a:xfrm>
          <a:prstGeom prst="wedgeRoundRectCallout">
            <a:avLst>
              <a:gd name="adj1" fmla="val -72116"/>
              <a:gd name="adj2" fmla="val 4666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altLang="ja-JP" sz="3200" dirty="0">
                <a:solidFill>
                  <a:schemeClr val="tx1"/>
                </a:solidFill>
              </a:rPr>
              <a:t>a + j b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Complex Exponential Function Shows Rotation in I-Q plane</a:t>
            </a:r>
            <a:endParaRPr lang="ja-JP" altLang="en-US" sz="3600" dirty="0" smtClean="0"/>
          </a:p>
        </p:txBody>
      </p:sp>
      <p:graphicFrame>
        <p:nvGraphicFramePr>
          <p:cNvPr id="18435" name="Object 2"/>
          <p:cNvGraphicFramePr>
            <a:graphicFrameLocks noChangeAspect="1"/>
          </p:cNvGraphicFramePr>
          <p:nvPr/>
        </p:nvGraphicFramePr>
        <p:xfrm>
          <a:off x="1697038" y="1562100"/>
          <a:ext cx="5303837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3" name="数式" r:id="rId3" imgW="2197100" imgH="457200" progId="Equation.3">
                  <p:embed/>
                </p:oleObj>
              </mc:Choice>
              <mc:Fallback>
                <p:oleObj name="数式" r:id="rId3" imgW="219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1562100"/>
                        <a:ext cx="5303837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左中かっこ 5"/>
          <p:cNvSpPr/>
          <p:nvPr/>
        </p:nvSpPr>
        <p:spPr>
          <a:xfrm rot="16200000">
            <a:off x="2927350" y="1739900"/>
            <a:ext cx="311150" cy="2089150"/>
          </a:xfrm>
          <a:prstGeom prst="leftBrace">
            <a:avLst>
              <a:gd name="adj1" fmla="val 27211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7" name="左中かっこ 6"/>
          <p:cNvSpPr/>
          <p:nvPr/>
        </p:nvSpPr>
        <p:spPr>
          <a:xfrm rot="16200000">
            <a:off x="5762625" y="1527175"/>
            <a:ext cx="311150" cy="2514600"/>
          </a:xfrm>
          <a:prstGeom prst="leftBrace">
            <a:avLst>
              <a:gd name="adj1" fmla="val 27211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8438" name="テキスト ボックス 7"/>
          <p:cNvSpPr txBox="1">
            <a:spLocks noChangeArrowheads="1"/>
          </p:cNvSpPr>
          <p:nvPr/>
        </p:nvSpPr>
        <p:spPr bwMode="auto">
          <a:xfrm>
            <a:off x="2082800" y="2984500"/>
            <a:ext cx="186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 smtClean="0"/>
              <a:t>Real part</a:t>
            </a:r>
            <a:endParaRPr lang="ja-JP" altLang="en-US" sz="1800" b="1" dirty="0"/>
          </a:p>
        </p:txBody>
      </p:sp>
      <p:sp>
        <p:nvSpPr>
          <p:cNvPr id="18439" name="テキスト ボックス 7"/>
          <p:cNvSpPr txBox="1">
            <a:spLocks noChangeArrowheads="1"/>
          </p:cNvSpPr>
          <p:nvPr/>
        </p:nvSpPr>
        <p:spPr bwMode="auto">
          <a:xfrm>
            <a:off x="5016500" y="2984500"/>
            <a:ext cx="1866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 smtClean="0"/>
              <a:t>Imaginary</a:t>
            </a:r>
            <a:endParaRPr lang="en-US" altLang="ja-JP" sz="1800" b="1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660650" y="5473700"/>
            <a:ext cx="2978150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 rot="5400000" flipH="1" flipV="1">
            <a:off x="2528094" y="5117306"/>
            <a:ext cx="31115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2" name="テキスト ボックス 12"/>
          <p:cNvSpPr txBox="1">
            <a:spLocks noChangeArrowheads="1"/>
          </p:cNvSpPr>
          <p:nvPr/>
        </p:nvSpPr>
        <p:spPr bwMode="auto">
          <a:xfrm>
            <a:off x="3727450" y="5473700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0</a:t>
            </a:r>
            <a:endParaRPr lang="ja-JP" altLang="en-US" sz="2000"/>
          </a:p>
        </p:txBody>
      </p:sp>
      <p:sp>
        <p:nvSpPr>
          <p:cNvPr id="18443" name="テキスト ボックス 13"/>
          <p:cNvSpPr txBox="1">
            <a:spLocks noChangeArrowheads="1"/>
          </p:cNvSpPr>
          <p:nvPr/>
        </p:nvSpPr>
        <p:spPr bwMode="auto">
          <a:xfrm>
            <a:off x="5638800" y="5295900"/>
            <a:ext cx="155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 smtClean="0"/>
              <a:t>Real (I)</a:t>
            </a:r>
            <a:endParaRPr lang="ja-JP" altLang="en-US" sz="1800" b="1" dirty="0"/>
          </a:p>
        </p:txBody>
      </p:sp>
      <p:sp>
        <p:nvSpPr>
          <p:cNvPr id="15" name="円/楕円 14"/>
          <p:cNvSpPr/>
          <p:nvPr/>
        </p:nvSpPr>
        <p:spPr>
          <a:xfrm>
            <a:off x="4705350" y="4451350"/>
            <a:ext cx="88900" cy="889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dirty="0"/>
          </a:p>
        </p:txBody>
      </p:sp>
      <p:cxnSp>
        <p:nvCxnSpPr>
          <p:cNvPr id="16" name="直線コネクタ 15"/>
          <p:cNvCxnSpPr/>
          <p:nvPr/>
        </p:nvCxnSpPr>
        <p:spPr>
          <a:xfrm rot="16200000" flipV="1">
            <a:off x="4417219" y="4161632"/>
            <a:ext cx="1587" cy="666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rot="5400000" flipH="1" flipV="1">
            <a:off x="4238625" y="5005388"/>
            <a:ext cx="1020763" cy="158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7" name="テキスト ボックス 13"/>
          <p:cNvSpPr txBox="1">
            <a:spLocks noChangeArrowheads="1"/>
          </p:cNvSpPr>
          <p:nvPr/>
        </p:nvSpPr>
        <p:spPr bwMode="auto">
          <a:xfrm>
            <a:off x="2082800" y="3473450"/>
            <a:ext cx="1911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 smtClean="0"/>
              <a:t>Imaginary (Q)</a:t>
            </a:r>
            <a:endParaRPr lang="ja-JP" altLang="en-US" sz="1800" b="1" dirty="0"/>
          </a:p>
        </p:txBody>
      </p:sp>
      <p:sp>
        <p:nvSpPr>
          <p:cNvPr id="23" name="角丸四角形吹き出し 22"/>
          <p:cNvSpPr/>
          <p:nvPr/>
        </p:nvSpPr>
        <p:spPr>
          <a:xfrm>
            <a:off x="5105400" y="3829050"/>
            <a:ext cx="933450" cy="622300"/>
          </a:xfrm>
          <a:prstGeom prst="wedgeRoundRectCallout">
            <a:avLst>
              <a:gd name="adj1" fmla="val -72116"/>
              <a:gd name="adj2" fmla="val 4666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ja-JP" alt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18449" name="Object 3"/>
          <p:cNvGraphicFramePr>
            <a:graphicFrameLocks noChangeAspect="1"/>
          </p:cNvGraphicFramePr>
          <p:nvPr/>
        </p:nvGraphicFramePr>
        <p:xfrm>
          <a:off x="5238750" y="3829050"/>
          <a:ext cx="7556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4" name="数式" r:id="rId5" imgW="291973" imgH="203112" progId="Equation.3">
                  <p:embed/>
                </p:oleObj>
              </mc:Choice>
              <mc:Fallback>
                <p:oleObj name="数式" r:id="rId5" imgW="291973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3829050"/>
                        <a:ext cx="7556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0" name="Object 4"/>
          <p:cNvGraphicFramePr>
            <a:graphicFrameLocks noChangeAspect="1"/>
          </p:cNvGraphicFramePr>
          <p:nvPr/>
        </p:nvGraphicFramePr>
        <p:xfrm>
          <a:off x="4183063" y="5686425"/>
          <a:ext cx="16668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5" name="数式" r:id="rId7" imgW="926698" imgH="203112" progId="Equation.3">
                  <p:embed/>
                </p:oleObj>
              </mc:Choice>
              <mc:Fallback>
                <p:oleObj name="数式" r:id="rId7" imgW="926698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5686425"/>
                        <a:ext cx="16668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1" name="Object 5"/>
          <p:cNvGraphicFramePr>
            <a:graphicFrameLocks noChangeAspect="1"/>
          </p:cNvGraphicFramePr>
          <p:nvPr/>
        </p:nvGraphicFramePr>
        <p:xfrm>
          <a:off x="2317750" y="4318000"/>
          <a:ext cx="16192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6" name="数式" r:id="rId9" imgW="901309" imgH="203112" progId="Equation.3">
                  <p:embed/>
                </p:oleObj>
              </mc:Choice>
              <mc:Fallback>
                <p:oleObj name="数式" r:id="rId9" imgW="90130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318000"/>
                        <a:ext cx="161925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円/楕円 27"/>
          <p:cNvSpPr/>
          <p:nvPr/>
        </p:nvSpPr>
        <p:spPr>
          <a:xfrm>
            <a:off x="2882900" y="4273550"/>
            <a:ext cx="2400300" cy="24003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cxnSp>
        <p:nvCxnSpPr>
          <p:cNvPr id="30" name="直線矢印コネクタ 29"/>
          <p:cNvCxnSpPr>
            <a:endCxn id="15" idx="3"/>
          </p:cNvCxnSpPr>
          <p:nvPr/>
        </p:nvCxnSpPr>
        <p:spPr>
          <a:xfrm rot="5400000" flipH="1" flipV="1">
            <a:off x="3971925" y="4683125"/>
            <a:ext cx="901700" cy="59055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4" name="テキスト ボックス 7"/>
          <p:cNvSpPr txBox="1">
            <a:spLocks noChangeArrowheads="1"/>
          </p:cNvSpPr>
          <p:nvPr/>
        </p:nvSpPr>
        <p:spPr bwMode="auto">
          <a:xfrm>
            <a:off x="4127500" y="4629150"/>
            <a:ext cx="400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A</a:t>
            </a:r>
            <a:endParaRPr lang="ja-JP" altLang="en-US" sz="2000"/>
          </a:p>
        </p:txBody>
      </p:sp>
      <p:sp>
        <p:nvSpPr>
          <p:cNvPr id="32" name="円弧 31"/>
          <p:cNvSpPr/>
          <p:nvPr/>
        </p:nvSpPr>
        <p:spPr>
          <a:xfrm>
            <a:off x="3683000" y="4540250"/>
            <a:ext cx="1333500" cy="1689100"/>
          </a:xfrm>
          <a:prstGeom prst="arc">
            <a:avLst>
              <a:gd name="adj1" fmla="val 17662263"/>
              <a:gd name="adj2" fmla="val 118145"/>
            </a:avLst>
          </a:prstGeom>
          <a:ln w="127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 dirty="0"/>
          </a:p>
        </p:txBody>
      </p:sp>
      <p:graphicFrame>
        <p:nvGraphicFramePr>
          <p:cNvPr id="18456" name="Object 6"/>
          <p:cNvGraphicFramePr>
            <a:graphicFrameLocks noChangeAspect="1"/>
          </p:cNvGraphicFramePr>
          <p:nvPr/>
        </p:nvGraphicFramePr>
        <p:xfrm>
          <a:off x="4992688" y="4940300"/>
          <a:ext cx="9128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37" name="数式" r:id="rId11" imgW="507780" imgH="203112" progId="Equation.3">
                  <p:embed/>
                </p:oleObj>
              </mc:Choice>
              <mc:Fallback>
                <p:oleObj name="数式" r:id="rId11" imgW="507780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688" y="4940300"/>
                        <a:ext cx="9128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Complex Exponential Function</a:t>
            </a:r>
            <a:br>
              <a:rPr lang="en-US" altLang="ja-JP" sz="3600" dirty="0" smtClean="0"/>
            </a:br>
            <a:r>
              <a:rPr lang="en-US" altLang="ja-JP" sz="3600" dirty="0" smtClean="0"/>
              <a:t>shows Rotation on TIME!</a:t>
            </a:r>
            <a:endParaRPr lang="ja-JP" altLang="en-US" sz="3600" dirty="0" smtClean="0"/>
          </a:p>
        </p:txBody>
      </p:sp>
      <p:pic>
        <p:nvPicPr>
          <p:cNvPr id="19459" name="図 2" descr="http://www.ie.u-ryukyu.ac.jp/~wada/digsys07/constellation.files/const_figure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68513"/>
            <a:ext cx="5719763" cy="429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Complex Amplitude (</a:t>
            </a:r>
            <a:r>
              <a:rPr lang="en-US" altLang="ja-JP" dirty="0" err="1" smtClean="0"/>
              <a:t>Phaser</a:t>
            </a:r>
            <a:r>
              <a:rPr lang="en-US" altLang="ja-JP" dirty="0" smtClean="0"/>
              <a:t>)</a:t>
            </a:r>
            <a:endParaRPr lang="ja-JP" altLang="en-US" dirty="0" smtClean="0"/>
          </a:p>
        </p:txBody>
      </p:sp>
      <p:graphicFrame>
        <p:nvGraphicFramePr>
          <p:cNvPr id="204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120839"/>
              </p:ext>
            </p:extLst>
          </p:nvPr>
        </p:nvGraphicFramePr>
        <p:xfrm>
          <a:off x="323528" y="1473200"/>
          <a:ext cx="242252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2" name="数式" r:id="rId3" imgW="1002865" imgH="457002" progId="Equation.3">
                  <p:embed/>
                </p:oleObj>
              </mc:Choice>
              <mc:Fallback>
                <p:oleObj name="数式" r:id="rId3" imgW="1002865" imgH="4570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473200"/>
                        <a:ext cx="2422525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84" name="図 3" descr="http://www.ie.u-ryukyu.ac.jp/~wada/digsys07/constellation.files/const_figure3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479426"/>
            <a:ext cx="5759784" cy="43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48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516944"/>
              </p:ext>
            </p:extLst>
          </p:nvPr>
        </p:nvGraphicFramePr>
        <p:xfrm>
          <a:off x="923777" y="2541389"/>
          <a:ext cx="2300114" cy="225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3" name="数式" r:id="rId6" imgW="787320" imgH="774360" progId="Equation.3">
                  <p:embed/>
                </p:oleObj>
              </mc:Choice>
              <mc:Fallback>
                <p:oleObj name="数式" r:id="rId6" imgW="787320" imgH="774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777" y="2541389"/>
                        <a:ext cx="2300114" cy="22597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コンテンツ プレースホルダ 6"/>
          <p:cNvSpPr>
            <a:spLocks noGrp="1"/>
          </p:cNvSpPr>
          <p:nvPr>
            <p:ph idx="1"/>
          </p:nvPr>
        </p:nvSpPr>
        <p:spPr>
          <a:xfrm>
            <a:off x="457200" y="4940300"/>
            <a:ext cx="4781550" cy="1511300"/>
          </a:xfrm>
        </p:spPr>
        <p:txBody>
          <a:bodyPr/>
          <a:lstStyle/>
          <a:p>
            <a:r>
              <a:rPr lang="en-US" altLang="ja-JP" sz="2400" dirty="0" smtClean="0"/>
              <a:t>X</a:t>
            </a:r>
            <a:r>
              <a:rPr lang="en-US" altLang="ja-JP" sz="2400" dirty="0"/>
              <a:t>=</a:t>
            </a:r>
            <a:r>
              <a:rPr lang="en-US" altLang="ja-JP" sz="2400" dirty="0" smtClean="0"/>
              <a:t>x(t=0)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shows</a:t>
            </a:r>
            <a:br>
              <a:rPr lang="en-US" altLang="ja-JP" sz="2400" dirty="0" smtClean="0"/>
            </a:br>
            <a:r>
              <a:rPr lang="en-US" altLang="ja-JP" sz="2400" dirty="0" smtClean="0"/>
              <a:t>starting point (t=0) .</a:t>
            </a:r>
          </a:p>
          <a:p>
            <a:r>
              <a:rPr lang="en-US" altLang="ja-JP" sz="2400" dirty="0" smtClean="0"/>
              <a:t>X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is called as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dirty="0" smtClean="0"/>
              <a:t>Complex Amplitude (</a:t>
            </a:r>
            <a:r>
              <a:rPr lang="en-US" altLang="ja-JP" sz="2400" dirty="0" err="1" smtClean="0"/>
              <a:t>Phaser</a:t>
            </a:r>
            <a:r>
              <a:rPr lang="en-US" altLang="ja-JP" sz="2400" dirty="0" smtClean="0"/>
              <a:t>)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QPSK </a:t>
            </a:r>
            <a:br>
              <a:rPr lang="en-US" altLang="ja-JP" sz="3600" dirty="0" smtClean="0"/>
            </a:br>
            <a:r>
              <a:rPr lang="en-US" altLang="ja-JP" sz="3600" dirty="0" smtClean="0"/>
              <a:t>by Complex Exponential Function</a:t>
            </a:r>
            <a:endParaRPr lang="ja-JP" altLang="en-US" sz="3600" dirty="0" smtClean="0"/>
          </a:p>
        </p:txBody>
      </p:sp>
      <p:graphicFrame>
        <p:nvGraphicFramePr>
          <p:cNvPr id="21507" name="Object 2"/>
          <p:cNvGraphicFramePr>
            <a:graphicFrameLocks noChangeAspect="1"/>
          </p:cNvGraphicFramePr>
          <p:nvPr/>
        </p:nvGraphicFramePr>
        <p:xfrm>
          <a:off x="287338" y="1854200"/>
          <a:ext cx="42322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6" name="数式" r:id="rId3" imgW="1752600" imgH="342900" progId="Equation.3">
                  <p:embed/>
                </p:oleObj>
              </mc:Choice>
              <mc:Fallback>
                <p:oleObj name="数式" r:id="rId3" imgW="1752600" imgH="342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1854200"/>
                        <a:ext cx="42322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6"/>
          <p:cNvGraphicFramePr>
            <a:graphicFrameLocks noChangeAspect="1"/>
          </p:cNvGraphicFramePr>
          <p:nvPr/>
        </p:nvGraphicFramePr>
        <p:xfrm>
          <a:off x="288925" y="2624138"/>
          <a:ext cx="42322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7" name="数式" r:id="rId5" imgW="1752600" imgH="330200" progId="Equation.3">
                  <p:embed/>
                </p:oleObj>
              </mc:Choice>
              <mc:Fallback>
                <p:oleObj name="数式" r:id="rId5" imgW="17526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2624138"/>
                        <a:ext cx="42322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7"/>
          <p:cNvGraphicFramePr>
            <a:graphicFrameLocks noChangeAspect="1"/>
          </p:cNvGraphicFramePr>
          <p:nvPr/>
        </p:nvGraphicFramePr>
        <p:xfrm>
          <a:off x="260350" y="3379788"/>
          <a:ext cx="42926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8" name="数式" r:id="rId7" imgW="1778000" imgH="330200" progId="Equation.3">
                  <p:embed/>
                </p:oleObj>
              </mc:Choice>
              <mc:Fallback>
                <p:oleObj name="数式" r:id="rId7" imgW="1778000" imgH="330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" y="3379788"/>
                        <a:ext cx="4292600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8"/>
          <p:cNvGraphicFramePr>
            <a:graphicFrameLocks noChangeAspect="1"/>
          </p:cNvGraphicFramePr>
          <p:nvPr/>
        </p:nvGraphicFramePr>
        <p:xfrm>
          <a:off x="261938" y="4121150"/>
          <a:ext cx="42926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9" name="数式" r:id="rId9" imgW="1777229" imgH="342751" progId="Equation.3">
                  <p:embed/>
                </p:oleObj>
              </mc:Choice>
              <mc:Fallback>
                <p:oleObj name="数式" r:id="rId9" imgW="1777229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4121150"/>
                        <a:ext cx="429260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直線矢印コネクタ 10"/>
          <p:cNvCxnSpPr/>
          <p:nvPr/>
        </p:nvCxnSpPr>
        <p:spPr>
          <a:xfrm>
            <a:off x="5276850" y="3498850"/>
            <a:ext cx="2978150" cy="1588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rot="5400000" flipH="1" flipV="1">
            <a:off x="5207000" y="3302000"/>
            <a:ext cx="2986088" cy="1588"/>
          </a:xfrm>
          <a:prstGeom prst="straightConnector1">
            <a:avLst/>
          </a:prstGeom>
          <a:ln w="952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テキスト ボックス 26"/>
          <p:cNvSpPr txBox="1">
            <a:spLocks noChangeArrowheads="1"/>
          </p:cNvSpPr>
          <p:nvPr/>
        </p:nvSpPr>
        <p:spPr bwMode="auto">
          <a:xfrm>
            <a:off x="6343650" y="3498850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/>
              <a:t>0</a:t>
            </a:r>
            <a:endParaRPr lang="ja-JP" altLang="en-US" sz="2000"/>
          </a:p>
        </p:txBody>
      </p:sp>
      <p:sp>
        <p:nvSpPr>
          <p:cNvPr id="15" name="円/楕円 14"/>
          <p:cNvSpPr/>
          <p:nvPr/>
        </p:nvSpPr>
        <p:spPr>
          <a:xfrm>
            <a:off x="7499350" y="2565400"/>
            <a:ext cx="177800" cy="177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5499100" y="2298700"/>
            <a:ext cx="2400300" cy="24003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cxnSp>
        <p:nvCxnSpPr>
          <p:cNvPr id="18" name="直線コネクタ 17"/>
          <p:cNvCxnSpPr/>
          <p:nvPr/>
        </p:nvCxnSpPr>
        <p:spPr>
          <a:xfrm rot="10800000" flipV="1">
            <a:off x="5721350" y="2432050"/>
            <a:ext cx="2089150" cy="20002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rot="10800000" flipH="1" flipV="1">
            <a:off x="5588000" y="2432050"/>
            <a:ext cx="2089150" cy="20002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>
          <a:xfrm>
            <a:off x="7499350" y="4254500"/>
            <a:ext cx="177800" cy="177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5721350" y="2565400"/>
            <a:ext cx="177800" cy="177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5721350" y="4254500"/>
            <a:ext cx="177800" cy="1778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21521" name="テキスト ボックス 13"/>
          <p:cNvSpPr txBox="1">
            <a:spLocks noChangeArrowheads="1"/>
          </p:cNvSpPr>
          <p:nvPr/>
        </p:nvSpPr>
        <p:spPr bwMode="auto">
          <a:xfrm>
            <a:off x="8102932" y="3145909"/>
            <a:ext cx="9483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 smtClean="0"/>
              <a:t>Real (I)</a:t>
            </a:r>
            <a:endParaRPr lang="ja-JP" altLang="en-US" sz="1800" b="1" dirty="0"/>
          </a:p>
        </p:txBody>
      </p:sp>
      <p:sp>
        <p:nvSpPr>
          <p:cNvPr id="21522" name="テキスト ボックス 13"/>
          <p:cNvSpPr txBox="1">
            <a:spLocks noChangeArrowheads="1"/>
          </p:cNvSpPr>
          <p:nvPr/>
        </p:nvSpPr>
        <p:spPr bwMode="auto">
          <a:xfrm>
            <a:off x="5868144" y="1484784"/>
            <a:ext cx="177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 smtClean="0"/>
              <a:t>Imaginary (Q)</a:t>
            </a:r>
            <a:endParaRPr lang="ja-JP" altLang="en-US" sz="1800" b="1" dirty="0"/>
          </a:p>
        </p:txBody>
      </p:sp>
      <p:graphicFrame>
        <p:nvGraphicFramePr>
          <p:cNvPr id="21523" name="Object 9"/>
          <p:cNvGraphicFramePr>
            <a:graphicFrameLocks noChangeAspect="1"/>
          </p:cNvGraphicFramePr>
          <p:nvPr/>
        </p:nvGraphicFramePr>
        <p:xfrm>
          <a:off x="7766050" y="1898650"/>
          <a:ext cx="977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0" name="数式" r:id="rId11" imgW="279279" imgH="304668" progId="Equation.3">
                  <p:embed/>
                </p:oleObj>
              </mc:Choice>
              <mc:Fallback>
                <p:oleObj name="数式" r:id="rId11" imgW="279279" imgH="3046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050" y="1898650"/>
                        <a:ext cx="9779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4" name="Object 7"/>
          <p:cNvGraphicFramePr>
            <a:graphicFrameLocks noChangeAspect="1"/>
          </p:cNvGraphicFramePr>
          <p:nvPr/>
        </p:nvGraphicFramePr>
        <p:xfrm>
          <a:off x="4921250" y="1720850"/>
          <a:ext cx="977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1" name="数式" r:id="rId13" imgW="279279" imgH="304668" progId="Equation.3">
                  <p:embed/>
                </p:oleObj>
              </mc:Choice>
              <mc:Fallback>
                <p:oleObj name="数式" r:id="rId13" imgW="279279" imgH="3046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1720850"/>
                        <a:ext cx="9779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5" name="Object 11"/>
          <p:cNvGraphicFramePr>
            <a:graphicFrameLocks noChangeAspect="1"/>
          </p:cNvGraphicFramePr>
          <p:nvPr/>
        </p:nvGraphicFramePr>
        <p:xfrm>
          <a:off x="5054600" y="4343400"/>
          <a:ext cx="977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2" name="数式" r:id="rId15" imgW="279279" imgH="304668" progId="Equation.3">
                  <p:embed/>
                </p:oleObj>
              </mc:Choice>
              <mc:Fallback>
                <p:oleObj name="数式" r:id="rId15" imgW="279279" imgH="3046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343400"/>
                        <a:ext cx="9779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6" name="Object 12"/>
          <p:cNvGraphicFramePr>
            <a:graphicFrameLocks noChangeAspect="1"/>
          </p:cNvGraphicFramePr>
          <p:nvPr/>
        </p:nvGraphicFramePr>
        <p:xfrm>
          <a:off x="7210425" y="4432300"/>
          <a:ext cx="10223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3" name="数式" r:id="rId17" imgW="291973" imgH="304668" progId="Equation.3">
                  <p:embed/>
                </p:oleObj>
              </mc:Choice>
              <mc:Fallback>
                <p:oleObj name="数式" r:id="rId17" imgW="291973" imgH="3046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0425" y="4432300"/>
                        <a:ext cx="10223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7" name="テキスト ボックス 31"/>
          <p:cNvSpPr txBox="1">
            <a:spLocks noChangeArrowheads="1"/>
          </p:cNvSpPr>
          <p:nvPr/>
        </p:nvSpPr>
        <p:spPr bwMode="auto">
          <a:xfrm>
            <a:off x="482600" y="5364163"/>
            <a:ext cx="8178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 smtClean="0"/>
              <a:t>Complex Amplitude (</a:t>
            </a:r>
            <a:r>
              <a:rPr lang="en-US" altLang="ja-JP" sz="2800" dirty="0" err="1" smtClean="0"/>
              <a:t>Phaser</a:t>
            </a:r>
            <a:r>
              <a:rPr lang="en-US" altLang="ja-JP" sz="2800" dirty="0" smtClean="0"/>
              <a:t>) = Constellation point</a:t>
            </a:r>
            <a:endParaRPr lang="ja-JP" altLang="en-US" sz="280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Conversion </a:t>
            </a:r>
            <a:br>
              <a:rPr kumimoji="1" lang="en-US" altLang="ja-JP" sz="3600" dirty="0" smtClean="0"/>
            </a:br>
            <a:r>
              <a:rPr lang="en-US" altLang="ja-JP" sz="3600" dirty="0" smtClean="0"/>
              <a:t>from Complex Exponential Function</a:t>
            </a:r>
            <a:br>
              <a:rPr lang="en-US" altLang="ja-JP" sz="3600" dirty="0" smtClean="0"/>
            </a:br>
            <a:r>
              <a:rPr lang="en-US" altLang="ja-JP" sz="3600" dirty="0" smtClean="0"/>
              <a:t>to Real sinusoid.</a:t>
            </a:r>
            <a:endParaRPr kumimoji="1" lang="ja-JP" altLang="en-US" sz="360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597737"/>
              </p:ext>
            </p:extLst>
          </p:nvPr>
        </p:nvGraphicFramePr>
        <p:xfrm>
          <a:off x="2178050" y="1976438"/>
          <a:ext cx="4475163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2" name="数式" r:id="rId3" imgW="1854000" imgH="406080" progId="Equation.3">
                  <p:embed/>
                </p:oleObj>
              </mc:Choice>
              <mc:Fallback>
                <p:oleObj name="数式" r:id="rId3" imgW="18540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1976438"/>
                        <a:ext cx="4475163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下矢印 6"/>
          <p:cNvSpPr/>
          <p:nvPr/>
        </p:nvSpPr>
        <p:spPr>
          <a:xfrm>
            <a:off x="4139952" y="3212976"/>
            <a:ext cx="864096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121926"/>
              </p:ext>
            </p:extLst>
          </p:nvPr>
        </p:nvGraphicFramePr>
        <p:xfrm>
          <a:off x="1331640" y="4365104"/>
          <a:ext cx="6647851" cy="1328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3" name="数式" r:id="rId5" imgW="2222280" imgH="444240" progId="Equation.3">
                  <p:embed/>
                </p:oleObj>
              </mc:Choice>
              <mc:Fallback>
                <p:oleObj name="数式" r:id="rId5" imgW="22222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365104"/>
                        <a:ext cx="6647851" cy="1328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5724128" y="3212976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/>
              <a:t>Take Real Part</a:t>
            </a:r>
          </a:p>
          <a:p>
            <a:pPr algn="ctr"/>
            <a:r>
              <a:rPr lang="en-US" altLang="ja-JP" sz="2400" dirty="0" smtClean="0"/>
              <a:t>Then</a:t>
            </a:r>
          </a:p>
          <a:p>
            <a:pPr algn="ctr"/>
            <a:r>
              <a:rPr kumimoji="1" lang="en-US" altLang="ja-JP" sz="2400" dirty="0" smtClean="0"/>
              <a:t>You can conver</a:t>
            </a:r>
            <a:r>
              <a:rPr lang="en-US" altLang="ja-JP" sz="2400" dirty="0" smtClean="0"/>
              <a:t>t!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7587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LAB1</a:t>
            </a:r>
            <a:r>
              <a:rPr kumimoji="1" lang="ja-JP" altLang="en-US" dirty="0" smtClean="0"/>
              <a:t>：　</a:t>
            </a:r>
            <a:r>
              <a:rPr kumimoji="1" lang="en-US" altLang="ja-JP" dirty="0" smtClean="0"/>
              <a:t>AM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kumimoji="1" lang="en-US" altLang="ja-JP" dirty="0" smtClean="0"/>
              <a:t>Write Amplitude Modulation (AM) program by MATLAB</a:t>
            </a:r>
          </a:p>
          <a:p>
            <a:r>
              <a:rPr lang="en-US" altLang="ja-JP" dirty="0" smtClean="0"/>
              <a:t>A = 1 + 0.5*</a:t>
            </a:r>
            <a:r>
              <a:rPr lang="en-US" altLang="ja-JP" dirty="0" err="1" smtClean="0"/>
              <a:t>cos</a:t>
            </a:r>
            <a:r>
              <a:rPr lang="en-US" altLang="ja-JP" dirty="0" smtClean="0"/>
              <a:t>(2*pi*1*t)</a:t>
            </a:r>
          </a:p>
          <a:p>
            <a:r>
              <a:rPr kumimoji="1" lang="en-US" altLang="ja-JP" dirty="0" smtClean="0"/>
              <a:t>fc =5Hz</a:t>
            </a:r>
          </a:p>
          <a:p>
            <a:r>
              <a:rPr lang="en-US" altLang="ja-JP" dirty="0" smtClean="0"/>
              <a:t>Use Sampling frequency </a:t>
            </a:r>
            <a:r>
              <a:rPr lang="en-US" altLang="ja-JP" dirty="0" err="1" smtClean="0"/>
              <a:t>fs</a:t>
            </a:r>
            <a:r>
              <a:rPr lang="en-US" altLang="ja-JP" dirty="0" smtClean="0"/>
              <a:t> = 100Hz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82573"/>
              </p:ext>
            </p:extLst>
          </p:nvPr>
        </p:nvGraphicFramePr>
        <p:xfrm>
          <a:off x="2411760" y="4725144"/>
          <a:ext cx="3794125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数式" r:id="rId3" imgW="1168200" imgH="393480" progId="Equation.3">
                  <p:embed/>
                </p:oleObj>
              </mc:Choice>
              <mc:Fallback>
                <p:oleObj name="数式" r:id="rId3" imgW="1168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725144"/>
                        <a:ext cx="3794125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153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LAB6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QPSK waveform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kumimoji="1" lang="en-US" altLang="ja-JP" dirty="0" smtClean="0"/>
              <a:t>Make QPSK waveform</a:t>
            </a:r>
            <a:r>
              <a:rPr lang="ja-JP" altLang="en-US" dirty="0" smtClean="0"/>
              <a:t> </a:t>
            </a:r>
            <a:r>
              <a:rPr lang="en-US" altLang="ja-JP" dirty="0" smtClean="0"/>
              <a:t>as follows using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grpSp>
        <p:nvGrpSpPr>
          <p:cNvPr id="7" name="グループ化 6"/>
          <p:cNvGrpSpPr/>
          <p:nvPr/>
        </p:nvGrpSpPr>
        <p:grpSpPr>
          <a:xfrm>
            <a:off x="2389071" y="3683272"/>
            <a:ext cx="4559193" cy="2338016"/>
            <a:chOff x="1660525" y="1935956"/>
            <a:chExt cx="5822950" cy="2986088"/>
          </a:xfrm>
        </p:grpSpPr>
        <p:cxnSp>
          <p:nvCxnSpPr>
            <p:cNvPr id="15" name="直線矢印コネクタ 14"/>
            <p:cNvCxnSpPr/>
            <p:nvPr/>
          </p:nvCxnSpPr>
          <p:spPr>
            <a:xfrm>
              <a:off x="3082925" y="3625056"/>
              <a:ext cx="2978150" cy="1588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矢印コネクタ 15"/>
            <p:cNvCxnSpPr/>
            <p:nvPr/>
          </p:nvCxnSpPr>
          <p:spPr>
            <a:xfrm rot="5400000" flipH="1" flipV="1">
              <a:off x="3011488" y="3428206"/>
              <a:ext cx="2986088" cy="1587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26"/>
            <p:cNvSpPr txBox="1">
              <a:spLocks noChangeArrowheads="1"/>
            </p:cNvSpPr>
            <p:nvPr/>
          </p:nvSpPr>
          <p:spPr bwMode="auto">
            <a:xfrm>
              <a:off x="4149725" y="3625056"/>
              <a:ext cx="355600" cy="432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/>
              <a:r>
                <a:rPr lang="en-US" altLang="ja-JP" sz="1600"/>
                <a:t>0</a:t>
              </a:r>
              <a:endParaRPr lang="ja-JP" altLang="en-US" sz="1600"/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5305425" y="26916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3305175" y="2424906"/>
              <a:ext cx="2400300" cy="24003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0" name="角丸四角形吹き出し 19"/>
            <p:cNvSpPr/>
            <p:nvPr/>
          </p:nvSpPr>
          <p:spPr>
            <a:xfrm>
              <a:off x="5972175" y="2024856"/>
              <a:ext cx="1511300" cy="889000"/>
            </a:xfrm>
            <a:prstGeom prst="wedgeRoundRectCallout">
              <a:avLst>
                <a:gd name="adj1" fmla="val -79240"/>
                <a:gd name="adj2" fmla="val 3214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0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0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1π/4)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直線コネクタ 20"/>
            <p:cNvCxnSpPr/>
            <p:nvPr/>
          </p:nvCxnSpPr>
          <p:spPr>
            <a:xfrm rot="10800000" flipV="1">
              <a:off x="3527425" y="2558256"/>
              <a:ext cx="2089150" cy="200025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 rot="10800000" flipH="1" flipV="1">
              <a:off x="3394075" y="2558256"/>
              <a:ext cx="2089150" cy="200025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円/楕円 22"/>
            <p:cNvSpPr/>
            <p:nvPr/>
          </p:nvSpPr>
          <p:spPr>
            <a:xfrm>
              <a:off x="5305425" y="43807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4" name="円/楕円 23"/>
            <p:cNvSpPr/>
            <p:nvPr/>
          </p:nvSpPr>
          <p:spPr>
            <a:xfrm>
              <a:off x="3527425" y="26916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3527425" y="438070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 sz="1600"/>
            </a:p>
          </p:txBody>
        </p:sp>
        <p:sp>
          <p:nvSpPr>
            <p:cNvPr id="26" name="角丸四角形吹き出し 25"/>
            <p:cNvSpPr/>
            <p:nvPr/>
          </p:nvSpPr>
          <p:spPr>
            <a:xfrm>
              <a:off x="1704975" y="2113756"/>
              <a:ext cx="1511300" cy="889000"/>
            </a:xfrm>
            <a:prstGeom prst="wedgeRoundRectCallout">
              <a:avLst>
                <a:gd name="adj1" fmla="val 67620"/>
                <a:gd name="adj2" fmla="val 2653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1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1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3π/4)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角丸四角形吹き出し 26"/>
            <p:cNvSpPr/>
            <p:nvPr/>
          </p:nvSpPr>
          <p:spPr>
            <a:xfrm>
              <a:off x="1660525" y="3758406"/>
              <a:ext cx="1511300" cy="889000"/>
            </a:xfrm>
            <a:prstGeom prst="wedgeRoundRectCallout">
              <a:avLst>
                <a:gd name="adj1" fmla="val 67620"/>
                <a:gd name="adj2" fmla="val 2653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5π/4)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角丸四角形吹き出し 27"/>
            <p:cNvSpPr/>
            <p:nvPr/>
          </p:nvSpPr>
          <p:spPr>
            <a:xfrm>
              <a:off x="5838825" y="3891756"/>
              <a:ext cx="1511300" cy="889000"/>
            </a:xfrm>
            <a:prstGeom prst="wedgeRoundRectCallout">
              <a:avLst>
                <a:gd name="adj1" fmla="val -67689"/>
                <a:gd name="adj2" fmla="val 21863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, Φ </a:t>
              </a:r>
              <a:r>
                <a:rPr lang="en-US" altLang="ja-JP" sz="1200" dirty="0">
                  <a:solidFill>
                    <a:schemeClr val="tx1"/>
                  </a:solidFill>
                </a:rPr>
                <a:t>2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7π/4)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683414"/>
              </p:ext>
            </p:extLst>
          </p:nvPr>
        </p:nvGraphicFramePr>
        <p:xfrm>
          <a:off x="1539231" y="2256216"/>
          <a:ext cx="5303837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4" name="数式" r:id="rId3" imgW="2197100" imgH="457200" progId="Equation.3">
                  <p:embed/>
                </p:oleObj>
              </mc:Choice>
              <mc:Fallback>
                <p:oleObj name="数式" r:id="rId3" imgW="219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231" y="2256216"/>
                        <a:ext cx="5303837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040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LAB6</a:t>
            </a:r>
            <a:r>
              <a:rPr lang="ja-JP" altLang="en-US" dirty="0" smtClean="0"/>
              <a:t>：</a:t>
            </a:r>
            <a:r>
              <a:rPr lang="ja-JP" altLang="en-US" dirty="0"/>
              <a:t>　</a:t>
            </a:r>
            <a:r>
              <a:rPr lang="en-US" altLang="ja-JP" dirty="0" smtClean="0"/>
              <a:t>QPSK (2) answer</a:t>
            </a:r>
            <a:endParaRPr kumimoji="1" lang="ja-JP" altLang="en-US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5194920" cy="4929411"/>
          </a:xfrm>
        </p:spPr>
        <p:txBody>
          <a:bodyPr/>
          <a:lstStyle/>
          <a:p>
            <a:r>
              <a:rPr lang="en-US" altLang="ja-JP" sz="1200" dirty="0"/>
              <a:t>n=0:32; fc=2;</a:t>
            </a:r>
          </a:p>
          <a:p>
            <a:r>
              <a:rPr lang="en-US" altLang="ja-JP" sz="1200" dirty="0" err="1"/>
              <a:t>fs</a:t>
            </a:r>
            <a:r>
              <a:rPr lang="en-US" altLang="ja-JP" sz="1200" dirty="0"/>
              <a:t>=32;   % Sampling Frequency</a:t>
            </a:r>
          </a:p>
          <a:p>
            <a:r>
              <a:rPr lang="en-US" altLang="ja-JP" sz="1200" dirty="0"/>
              <a:t>t = n/</a:t>
            </a:r>
            <a:r>
              <a:rPr lang="en-US" altLang="ja-JP" sz="1200" dirty="0" err="1"/>
              <a:t>fs</a:t>
            </a:r>
            <a:r>
              <a:rPr lang="en-US" altLang="ja-JP" sz="1200" dirty="0"/>
              <a:t>; % time index</a:t>
            </a:r>
          </a:p>
          <a:p>
            <a:r>
              <a:rPr lang="en-US" altLang="ja-JP" sz="1200" dirty="0"/>
              <a:t>% QPSK </a:t>
            </a:r>
            <a:r>
              <a:rPr lang="en-US" altLang="ja-JP" sz="1200" dirty="0" err="1"/>
              <a:t>Phasers</a:t>
            </a:r>
            <a:endParaRPr lang="en-US" altLang="ja-JP" sz="1200" dirty="0"/>
          </a:p>
          <a:p>
            <a:r>
              <a:rPr lang="en-US" altLang="ja-JP" sz="1200" dirty="0"/>
              <a:t>X0 =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(1j*1*pi/4); X1 =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(1j*3*pi/4);</a:t>
            </a:r>
          </a:p>
          <a:p>
            <a:r>
              <a:rPr lang="en-US" altLang="ja-JP" sz="1200" dirty="0"/>
              <a:t>X2 =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(1j*5*pi/4); X3 =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(1j*7*pi/4);</a:t>
            </a:r>
          </a:p>
          <a:p>
            <a:r>
              <a:rPr lang="en-US" altLang="ja-JP" sz="1200" dirty="0"/>
              <a:t>% FIGURE</a:t>
            </a:r>
          </a:p>
          <a:p>
            <a:r>
              <a:rPr lang="en-US" altLang="ja-JP" sz="1200" dirty="0"/>
              <a:t>figure(61); plot([X0, X1, X2, X3], '+');</a:t>
            </a:r>
          </a:p>
          <a:p>
            <a:r>
              <a:rPr lang="pt-BR" altLang="ja-JP" sz="1200" dirty="0"/>
              <a:t>axis([-1 1 -1 1]);</a:t>
            </a:r>
          </a:p>
          <a:p>
            <a:r>
              <a:rPr lang="en-US" altLang="ja-JP" sz="1200" dirty="0"/>
              <a:t>%</a:t>
            </a:r>
          </a:p>
          <a:p>
            <a:r>
              <a:rPr lang="en-US" altLang="ja-JP" sz="1200" dirty="0"/>
              <a:t>X0wave = X0 *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(1j*2*pi*fc*t); X1wave = X1 *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(1j*2*pi*fc*t);</a:t>
            </a:r>
          </a:p>
          <a:p>
            <a:r>
              <a:rPr lang="en-US" altLang="ja-JP" sz="1200" dirty="0"/>
              <a:t>X2wave = X2 *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(1j*2*pi*fc*t); X3wave = X3 * </a:t>
            </a:r>
            <a:r>
              <a:rPr lang="en-US" altLang="ja-JP" sz="1200" dirty="0" err="1"/>
              <a:t>exp</a:t>
            </a:r>
            <a:r>
              <a:rPr lang="en-US" altLang="ja-JP" sz="1200" dirty="0"/>
              <a:t>(1j*2*pi*fc*t);</a:t>
            </a:r>
          </a:p>
          <a:p>
            <a:r>
              <a:rPr lang="en-US" altLang="ja-JP" sz="1200" dirty="0"/>
              <a:t>%</a:t>
            </a:r>
          </a:p>
          <a:p>
            <a:r>
              <a:rPr lang="en-US" altLang="ja-JP" sz="1200" dirty="0"/>
              <a:t>figure(62);</a:t>
            </a:r>
          </a:p>
          <a:p>
            <a:r>
              <a:rPr lang="en-US" altLang="ja-JP" sz="1200" dirty="0"/>
              <a:t>XX=real(X0wave); YY=</a:t>
            </a:r>
            <a:r>
              <a:rPr lang="en-US" altLang="ja-JP" sz="1200" dirty="0" err="1"/>
              <a:t>imag</a:t>
            </a:r>
            <a:r>
              <a:rPr lang="en-US" altLang="ja-JP" sz="1200" dirty="0"/>
              <a:t>(X0wave); ZZ=t;</a:t>
            </a:r>
          </a:p>
          <a:p>
            <a:r>
              <a:rPr lang="en-US" altLang="ja-JP" sz="1200" dirty="0"/>
              <a:t>plot3(XX, YY, ZZ); </a:t>
            </a:r>
            <a:r>
              <a:rPr lang="en-US" altLang="ja-JP" sz="1200" dirty="0" err="1"/>
              <a:t>xlabel</a:t>
            </a:r>
            <a:r>
              <a:rPr lang="en-US" altLang="ja-JP" sz="1200" dirty="0"/>
              <a:t> ('I'); </a:t>
            </a:r>
            <a:r>
              <a:rPr lang="en-US" altLang="ja-JP" sz="1200" dirty="0" err="1"/>
              <a:t>ylabel</a:t>
            </a:r>
            <a:r>
              <a:rPr lang="en-US" altLang="ja-JP" sz="1200" dirty="0"/>
              <a:t>('Q'); </a:t>
            </a:r>
            <a:r>
              <a:rPr lang="en-US" altLang="ja-JP" sz="1200" dirty="0" err="1"/>
              <a:t>zlabel</a:t>
            </a:r>
            <a:r>
              <a:rPr lang="en-US" altLang="ja-JP" sz="1200" dirty="0"/>
              <a:t>('time');</a:t>
            </a:r>
          </a:p>
          <a:p>
            <a:r>
              <a:rPr lang="en-US" altLang="ja-JP" sz="1200" dirty="0"/>
              <a:t>%</a:t>
            </a:r>
          </a:p>
          <a:p>
            <a:r>
              <a:rPr lang="en-US" altLang="ja-JP" sz="1200" dirty="0"/>
              <a:t>figure(63);</a:t>
            </a:r>
          </a:p>
          <a:p>
            <a:r>
              <a:rPr lang="en-US" altLang="ja-JP" sz="1200" dirty="0"/>
              <a:t>subplot(4,1,1); plot(real(X0wave));</a:t>
            </a:r>
          </a:p>
          <a:p>
            <a:r>
              <a:rPr lang="en-US" altLang="ja-JP" sz="1200" dirty="0"/>
              <a:t>subplot(4,1,2); plot(real(X1wave));</a:t>
            </a:r>
          </a:p>
          <a:p>
            <a:r>
              <a:rPr lang="en-US" altLang="ja-JP" sz="1200" dirty="0"/>
              <a:t>subplot(4,1,3); plot(real(X2wave));</a:t>
            </a:r>
          </a:p>
          <a:p>
            <a:r>
              <a:rPr lang="en-US" altLang="ja-JP" sz="1200" dirty="0"/>
              <a:t>subplot(4,1,4); plot(real(X3wave));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384" y="1127445"/>
            <a:ext cx="2448272" cy="1836204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384" y="3158423"/>
            <a:ext cx="2120568" cy="1590426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104" y="4808380"/>
            <a:ext cx="2504550" cy="1878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53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LAB7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Draw BER graph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651323"/>
          </a:xfrm>
        </p:spPr>
        <p:txBody>
          <a:bodyPr/>
          <a:lstStyle/>
          <a:p>
            <a:r>
              <a:rPr kumimoji="1" lang="en-US" altLang="ja-JP" dirty="0" smtClean="0"/>
              <a:t>Make following graph by MATLAB</a:t>
            </a:r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864" y="1969980"/>
            <a:ext cx="5120233" cy="4785775"/>
          </a:xfrm>
          <a:prstGeom prst="rect">
            <a:avLst/>
          </a:prstGeom>
        </p:spPr>
      </p:pic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895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LAB7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BER graph answer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altLang="ja-JP" sz="1400" dirty="0"/>
              <a:t>EBN0dB = 0:1:20;  % EbN0 in dB</a:t>
            </a:r>
          </a:p>
          <a:p>
            <a:r>
              <a:rPr lang="en-US" altLang="ja-JP" sz="1400" dirty="0"/>
              <a:t>EBN0   = 10 .^(EBN0dB/10);</a:t>
            </a:r>
          </a:p>
          <a:p>
            <a:r>
              <a:rPr lang="en-US" altLang="ja-JP" sz="1400" dirty="0"/>
              <a:t>BER_QPSK = 0.5*</a:t>
            </a:r>
            <a:r>
              <a:rPr lang="en-US" altLang="ja-JP" sz="1400" dirty="0" err="1"/>
              <a:t>erfc</a:t>
            </a:r>
            <a:r>
              <a:rPr lang="en-US" altLang="ja-JP" sz="1400" dirty="0"/>
              <a:t>(</a:t>
            </a:r>
            <a:r>
              <a:rPr lang="en-US" altLang="ja-JP" sz="1400" dirty="0" err="1"/>
              <a:t>sqrt</a:t>
            </a:r>
            <a:r>
              <a:rPr lang="en-US" altLang="ja-JP" sz="1400" dirty="0"/>
              <a:t>(EBN0));</a:t>
            </a:r>
          </a:p>
          <a:p>
            <a:r>
              <a:rPr lang="en-US" altLang="ja-JP" sz="1400" dirty="0"/>
              <a:t>figure(7);</a:t>
            </a:r>
          </a:p>
          <a:p>
            <a:r>
              <a:rPr lang="en-US" altLang="ja-JP" sz="1400" dirty="0" err="1"/>
              <a:t>semilogy</a:t>
            </a:r>
            <a:r>
              <a:rPr lang="en-US" altLang="ja-JP" sz="1400" dirty="0"/>
              <a:t>(EBN0dB, BER_QPSK);</a:t>
            </a:r>
          </a:p>
          <a:p>
            <a:r>
              <a:rPr lang="pt-BR" altLang="ja-JP" sz="1400" dirty="0"/>
              <a:t>axis([0 20 1E-6 1]);</a:t>
            </a:r>
          </a:p>
          <a:p>
            <a:r>
              <a:rPr lang="en-US" altLang="ja-JP" sz="1400" dirty="0" err="1"/>
              <a:t>xlabel</a:t>
            </a:r>
            <a:r>
              <a:rPr lang="en-US" altLang="ja-JP" sz="1400" dirty="0"/>
              <a:t>(' </a:t>
            </a:r>
            <a:r>
              <a:rPr lang="en-US" altLang="ja-JP" sz="1400" dirty="0" err="1"/>
              <a:t>Eb</a:t>
            </a:r>
            <a:r>
              <a:rPr lang="en-US" altLang="ja-JP" sz="1400" dirty="0"/>
              <a:t>/N0 (dB) ');</a:t>
            </a:r>
          </a:p>
          <a:p>
            <a:r>
              <a:rPr lang="en-US" altLang="ja-JP" sz="1400" dirty="0" err="1"/>
              <a:t>ylabel</a:t>
            </a:r>
            <a:r>
              <a:rPr lang="en-US" altLang="ja-JP" sz="1400" dirty="0"/>
              <a:t>(' BER of OPSK');</a:t>
            </a:r>
          </a:p>
          <a:p>
            <a:r>
              <a:rPr lang="en-US" altLang="ja-JP" sz="1400" dirty="0"/>
              <a:t>grid on;</a:t>
            </a:r>
          </a:p>
          <a:p>
            <a:r>
              <a:rPr lang="en-US" altLang="ja-JP" sz="1400" dirty="0"/>
              <a:t>title(' QPSK BER');</a:t>
            </a:r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49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722313" y="3933056"/>
            <a:ext cx="7772400" cy="1835919"/>
          </a:xfrm>
        </p:spPr>
        <p:txBody>
          <a:bodyPr/>
          <a:lstStyle/>
          <a:p>
            <a:r>
              <a:rPr lang="en-US" altLang="ja-JP" dirty="0"/>
              <a:t>LECTURE:</a:t>
            </a:r>
            <a:br>
              <a:rPr lang="en-US" altLang="ja-JP" dirty="0"/>
            </a:br>
            <a:r>
              <a:rPr lang="en-US" altLang="ja-JP" dirty="0" smtClean="0"/>
              <a:t>Channel Modeling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738311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9433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Multipath Channel</a:t>
            </a:r>
            <a:endParaRPr lang="ja-JP" altLang="en-US" dirty="0" smtClean="0"/>
          </a:p>
        </p:txBody>
      </p:sp>
      <p:sp>
        <p:nvSpPr>
          <p:cNvPr id="4099" name="コンテンツ プレースホルダ 6"/>
          <p:cNvSpPr>
            <a:spLocks noGrp="1"/>
          </p:cNvSpPr>
          <p:nvPr>
            <p:ph idx="1"/>
          </p:nvPr>
        </p:nvSpPr>
        <p:spPr>
          <a:xfrm>
            <a:off x="457200" y="1223963"/>
            <a:ext cx="8229600" cy="782637"/>
          </a:xfrm>
        </p:spPr>
        <p:txBody>
          <a:bodyPr/>
          <a:lstStyle/>
          <a:p>
            <a:r>
              <a:rPr lang="en-US" altLang="ja-JP" dirty="0" smtClean="0"/>
              <a:t>Direct path and Delayed paths</a:t>
            </a:r>
            <a:endParaRPr lang="ja-JP" altLang="en-US" dirty="0" smtClean="0"/>
          </a:p>
        </p:txBody>
      </p:sp>
      <p:pic>
        <p:nvPicPr>
          <p:cNvPr id="4101" name="Picture 2" descr="C:\Users\wada\Desktop\電波伝搬とZ変換.files\chann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13" y="2273300"/>
            <a:ext cx="7242175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b="1" dirty="0" smtClean="0"/>
              <a:t>Channel Modeling </a:t>
            </a:r>
            <a:br>
              <a:rPr lang="en-US" altLang="ja-JP" sz="4000" b="1" dirty="0" smtClean="0"/>
            </a:br>
            <a:r>
              <a:rPr lang="en-US" altLang="ja-JP" sz="4000" b="1" dirty="0" smtClean="0"/>
              <a:t>by Impulse Response</a:t>
            </a:r>
            <a:endParaRPr lang="ja-JP" altLang="en-US" sz="4000" b="1" dirty="0" smtClean="0"/>
          </a:p>
        </p:txBody>
      </p:sp>
      <p:pic>
        <p:nvPicPr>
          <p:cNvPr id="8196" name="Picture 2" descr="C:\Users\wada\Desktop\電波伝搬とZ変換.files\chann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400" y="1384300"/>
            <a:ext cx="57785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 descr="C:\Users\wada\Desktop\電波伝搬とZ変換.files\channe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4806950"/>
            <a:ext cx="338137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8" name="グループ化 19"/>
          <p:cNvGrpSpPr>
            <a:grpSpLocks/>
          </p:cNvGrpSpPr>
          <p:nvPr/>
        </p:nvGrpSpPr>
        <p:grpSpPr bwMode="auto">
          <a:xfrm>
            <a:off x="793750" y="3206750"/>
            <a:ext cx="7738690" cy="841236"/>
            <a:chOff x="927100" y="3695700"/>
            <a:chExt cx="7738690" cy="841236"/>
          </a:xfrm>
        </p:grpSpPr>
        <p:sp>
          <p:nvSpPr>
            <p:cNvPr id="9" name="正方形/長方形 8"/>
            <p:cNvSpPr/>
            <p:nvPr/>
          </p:nvSpPr>
          <p:spPr>
            <a:xfrm>
              <a:off x="3371850" y="3695700"/>
              <a:ext cx="2578100" cy="66675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ja-JP" sz="2800" dirty="0">
                  <a:solidFill>
                    <a:schemeClr val="tx1"/>
                  </a:solidFill>
                </a:rPr>
                <a:t>H(z)</a:t>
              </a:r>
              <a:endParaRPr lang="ja-JP" alt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矢印コネクタ 12"/>
            <p:cNvCxnSpPr/>
            <p:nvPr/>
          </p:nvCxnSpPr>
          <p:spPr>
            <a:xfrm>
              <a:off x="2393950" y="4005263"/>
              <a:ext cx="977900" cy="15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/>
            <p:nvPr/>
          </p:nvCxnSpPr>
          <p:spPr>
            <a:xfrm>
              <a:off x="5949950" y="4006850"/>
              <a:ext cx="9779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06" name="テキスト ボックス 14"/>
            <p:cNvSpPr txBox="1">
              <a:spLocks noChangeArrowheads="1"/>
            </p:cNvSpPr>
            <p:nvPr/>
          </p:nvSpPr>
          <p:spPr bwMode="auto">
            <a:xfrm>
              <a:off x="927100" y="3829050"/>
              <a:ext cx="137795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 dirty="0" smtClean="0"/>
                <a:t>Sending Signal</a:t>
              </a:r>
              <a:endParaRPr lang="ja-JP" altLang="en-US" sz="2000" b="1" dirty="0"/>
            </a:p>
          </p:txBody>
        </p:sp>
        <p:sp>
          <p:nvSpPr>
            <p:cNvPr id="8207" name="テキスト ボックス 15"/>
            <p:cNvSpPr txBox="1">
              <a:spLocks noChangeArrowheads="1"/>
            </p:cNvSpPr>
            <p:nvPr/>
          </p:nvSpPr>
          <p:spPr bwMode="auto">
            <a:xfrm>
              <a:off x="7061200" y="3829050"/>
              <a:ext cx="160459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 dirty="0" smtClean="0"/>
                <a:t>Receiving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 dirty="0" smtClean="0"/>
                <a:t>Signal</a:t>
              </a:r>
              <a:endParaRPr lang="ja-JP" altLang="en-US" sz="2000" b="1" dirty="0"/>
            </a:p>
          </p:txBody>
        </p:sp>
      </p:grpSp>
      <p:pic>
        <p:nvPicPr>
          <p:cNvPr id="8199" name="Picture 5" descr="C:\Users\wada\Desktop\電波伝搬とZ変換.files\channe7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900" y="4806950"/>
            <a:ext cx="338137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正方形/長方形 17"/>
          <p:cNvSpPr>
            <a:spLocks noChangeArrowheads="1"/>
          </p:cNvSpPr>
          <p:nvPr/>
        </p:nvSpPr>
        <p:spPr bwMode="auto">
          <a:xfrm>
            <a:off x="304800" y="4184650"/>
            <a:ext cx="352853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smtClean="0"/>
              <a:t>If sending signal is Impulse</a:t>
            </a:r>
            <a:endParaRPr lang="ja-JP" altLang="en-US" sz="2000" dirty="0"/>
          </a:p>
        </p:txBody>
      </p:sp>
      <p:sp>
        <p:nvSpPr>
          <p:cNvPr id="8201" name="正方形/長方形 18"/>
          <p:cNvSpPr>
            <a:spLocks noChangeArrowheads="1"/>
          </p:cNvSpPr>
          <p:nvPr/>
        </p:nvSpPr>
        <p:spPr bwMode="auto">
          <a:xfrm>
            <a:off x="4883150" y="4184650"/>
            <a:ext cx="41296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1" dirty="0" smtClean="0"/>
              <a:t>then, Received signal has many </a:t>
            </a:r>
            <a:br>
              <a:rPr lang="en-US" altLang="ja-JP" sz="2000" b="1" dirty="0" smtClean="0"/>
            </a:br>
            <a:r>
              <a:rPr lang="en-US" altLang="ja-JP" sz="2000" b="1" dirty="0" smtClean="0"/>
              <a:t>delayed components.</a:t>
            </a:r>
            <a:endParaRPr lang="ja-JP" altLang="en-US" sz="2000" b="1" dirty="0"/>
          </a:p>
        </p:txBody>
      </p:sp>
      <p:sp>
        <p:nvSpPr>
          <p:cNvPr id="21" name="四角形吹き出し 20"/>
          <p:cNvSpPr/>
          <p:nvPr/>
        </p:nvSpPr>
        <p:spPr>
          <a:xfrm>
            <a:off x="1727200" y="6073775"/>
            <a:ext cx="4667250" cy="555625"/>
          </a:xfrm>
          <a:prstGeom prst="wedgeRectCallout">
            <a:avLst>
              <a:gd name="adj1" fmla="val 38290"/>
              <a:gd name="adj2" fmla="val -80119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This outputs shows </a:t>
            </a:r>
          </a:p>
          <a:p>
            <a:pPr algn="ctr" eaLnBrk="1" hangingPunct="1">
              <a:defRPr/>
            </a:pPr>
            <a:r>
              <a:rPr lang="en-US" altLang="ja-JP" b="1" dirty="0" smtClean="0">
                <a:solidFill>
                  <a:schemeClr val="tx1"/>
                </a:solidFill>
              </a:rPr>
              <a:t>CHANEL IMPULSE RESPONSE</a:t>
            </a:r>
            <a:endParaRPr lang="ja-JP" altLang="en-US" b="1" dirty="0">
              <a:solidFill>
                <a:schemeClr val="tx1"/>
              </a:solidFill>
            </a:endParaRP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7075"/>
          </a:xfrm>
        </p:spPr>
        <p:txBody>
          <a:bodyPr/>
          <a:lstStyle/>
          <a:p>
            <a:r>
              <a:rPr lang="en-US" altLang="ja-JP" b="1" dirty="0" smtClean="0"/>
              <a:t>C</a:t>
            </a:r>
            <a:r>
              <a:rPr kumimoji="1" lang="en-US" altLang="ja-JP" b="1" dirty="0" smtClean="0"/>
              <a:t>onvolution operation</a:t>
            </a:r>
            <a:endParaRPr kumimoji="1" lang="ja-JP" altLang="en-US" b="1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>
          <a:xfrm>
            <a:off x="179512" y="4460915"/>
            <a:ext cx="8784976" cy="1784310"/>
          </a:xfrm>
        </p:spPr>
        <p:txBody>
          <a:bodyPr/>
          <a:lstStyle/>
          <a:p>
            <a:r>
              <a:rPr lang="en-US" altLang="ja-JP" sz="2800" dirty="0" smtClean="0"/>
              <a:t>Channel Impulse Response=(1, 0.5, 0.2)</a:t>
            </a:r>
          </a:p>
          <a:p>
            <a:r>
              <a:rPr lang="en-US" altLang="ja-JP" sz="2800" dirty="0" smtClean="0"/>
              <a:t>Send (1, 1, 1, 1, 1) signal</a:t>
            </a:r>
          </a:p>
          <a:p>
            <a:r>
              <a:rPr kumimoji="1" lang="en-US" altLang="ja-JP" sz="2800" dirty="0" smtClean="0"/>
              <a:t>Then Received Signal is (1,1.5,1.7,1.7,1.7,0.7,0.2)</a:t>
            </a:r>
            <a:endParaRPr kumimoji="1" lang="ja-JP" altLang="en-US" sz="280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5" name="Picture 2" descr="C:\Users\wada\Desktop\電波伝搬とZ変換.files\heq1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95" y="2197643"/>
            <a:ext cx="4019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C:\Users\wada\Desktop\電波伝搬とZ変換.files\heq1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53" y="1700808"/>
            <a:ext cx="50577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C:\Users\wada\Desktop\電波伝搬とZ変換.files\heq13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32" y="2780928"/>
            <a:ext cx="7651091" cy="158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コンテンツ プレースホルダー 7"/>
          <p:cNvSpPr txBox="1">
            <a:spLocks/>
          </p:cNvSpPr>
          <p:nvPr/>
        </p:nvSpPr>
        <p:spPr bwMode="auto">
          <a:xfrm>
            <a:off x="609600" y="1124744"/>
            <a:ext cx="7787208" cy="75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kern="0" dirty="0" smtClean="0"/>
              <a:t>If you multiply two polynomial</a:t>
            </a:r>
            <a:endParaRPr lang="ja-JP" altLang="en-US" kern="0" dirty="0"/>
          </a:p>
        </p:txBody>
      </p:sp>
    </p:spTree>
    <p:extLst>
      <p:ext uri="{BB962C8B-B14F-4D97-AF65-F5344CB8AC3E}">
        <p14:creationId xmlns:p14="http://schemas.microsoft.com/office/powerpoint/2010/main" val="272947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Channel Modeling </a:t>
            </a:r>
            <a:br>
              <a:rPr lang="en-US" altLang="ja-JP" sz="3600" dirty="0" smtClean="0"/>
            </a:br>
            <a:r>
              <a:rPr lang="en-US" altLang="ja-JP" sz="3600" dirty="0" smtClean="0"/>
              <a:t>by Impulse Response</a:t>
            </a:r>
            <a:endParaRPr lang="ja-JP" altLang="en-US" sz="3600" dirty="0" smtClean="0"/>
          </a:p>
        </p:txBody>
      </p:sp>
      <p:pic>
        <p:nvPicPr>
          <p:cNvPr id="8196" name="Picture 2" descr="C:\Users\wada\Desktop\電波伝搬とZ変換.files\chann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400" y="1384300"/>
            <a:ext cx="57785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8" name="グループ化 19"/>
          <p:cNvGrpSpPr>
            <a:grpSpLocks/>
          </p:cNvGrpSpPr>
          <p:nvPr/>
        </p:nvGrpSpPr>
        <p:grpSpPr bwMode="auto">
          <a:xfrm>
            <a:off x="793750" y="4242123"/>
            <a:ext cx="7018610" cy="841236"/>
            <a:chOff x="927100" y="3695700"/>
            <a:chExt cx="7018610" cy="841236"/>
          </a:xfrm>
        </p:grpSpPr>
        <p:sp>
          <p:nvSpPr>
            <p:cNvPr id="9" name="正方形/長方形 8"/>
            <p:cNvSpPr/>
            <p:nvPr/>
          </p:nvSpPr>
          <p:spPr>
            <a:xfrm>
              <a:off x="3371850" y="3695700"/>
              <a:ext cx="1895044" cy="66675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n-US" altLang="ja-JP" sz="2800" dirty="0">
                  <a:solidFill>
                    <a:schemeClr val="tx1"/>
                  </a:solidFill>
                </a:rPr>
                <a:t>H(z)</a:t>
              </a:r>
              <a:endParaRPr lang="ja-JP" alt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直線矢印コネクタ 12"/>
            <p:cNvCxnSpPr/>
            <p:nvPr/>
          </p:nvCxnSpPr>
          <p:spPr>
            <a:xfrm>
              <a:off x="2393950" y="4005263"/>
              <a:ext cx="977900" cy="15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/>
            <p:nvPr/>
          </p:nvCxnSpPr>
          <p:spPr>
            <a:xfrm>
              <a:off x="5229870" y="4006850"/>
              <a:ext cx="9779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06" name="テキスト ボックス 14"/>
            <p:cNvSpPr txBox="1">
              <a:spLocks noChangeArrowheads="1"/>
            </p:cNvSpPr>
            <p:nvPr/>
          </p:nvSpPr>
          <p:spPr bwMode="auto">
            <a:xfrm>
              <a:off x="927100" y="3829050"/>
              <a:ext cx="137795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 dirty="0" smtClean="0"/>
                <a:t>Sending Signal</a:t>
              </a:r>
              <a:endParaRPr lang="ja-JP" altLang="en-US" sz="2000" b="1" dirty="0"/>
            </a:p>
          </p:txBody>
        </p:sp>
        <p:sp>
          <p:nvSpPr>
            <p:cNvPr id="8207" name="テキスト ボックス 15"/>
            <p:cNvSpPr txBox="1">
              <a:spLocks noChangeArrowheads="1"/>
            </p:cNvSpPr>
            <p:nvPr/>
          </p:nvSpPr>
          <p:spPr bwMode="auto">
            <a:xfrm>
              <a:off x="6341120" y="3829050"/>
              <a:ext cx="160459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 dirty="0" smtClean="0"/>
                <a:t>Receiving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000" b="1" dirty="0" smtClean="0"/>
                <a:t>Signal</a:t>
              </a:r>
              <a:endParaRPr lang="ja-JP" altLang="en-US" sz="2000" b="1" dirty="0"/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543355" y="3935239"/>
            <a:ext cx="2012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(1, 1, 1, 1, 1) </a:t>
            </a:r>
            <a:endParaRPr lang="ja-JP" altLang="en-US" sz="2400" dirty="0"/>
          </a:p>
        </p:txBody>
      </p:sp>
      <p:sp>
        <p:nvSpPr>
          <p:cNvPr id="5" name="正方形/長方形 4"/>
          <p:cNvSpPr/>
          <p:nvPr/>
        </p:nvSpPr>
        <p:spPr>
          <a:xfrm>
            <a:off x="2887936" y="5083359"/>
            <a:ext cx="26035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/>
              <a:t>H(z) =(1, 0.5, 0.2)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491534" y="3930131"/>
            <a:ext cx="36391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/>
              <a:t>(1,1.5,1.7,1.7,1.7,0.7,0.2)</a:t>
            </a:r>
            <a:endParaRPr lang="ja-JP" altLang="en-US" sz="2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84122" y="5832327"/>
            <a:ext cx="500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This can be calculated by CONVOLUTION.</a:t>
            </a:r>
            <a:endParaRPr kumimoji="1" lang="ja-JP" altLang="en-US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812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LAB8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CHANNEL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651323"/>
          </a:xfrm>
        </p:spPr>
        <p:txBody>
          <a:bodyPr/>
          <a:lstStyle/>
          <a:p>
            <a:r>
              <a:rPr kumimoji="1" lang="en-US" altLang="ja-JP" dirty="0" smtClean="0"/>
              <a:t>Assume Channel Impulse Response =</a:t>
            </a:r>
            <a:br>
              <a:rPr kumimoji="1" lang="en-US" altLang="ja-JP" dirty="0" smtClean="0"/>
            </a:br>
            <a:r>
              <a:rPr kumimoji="1" lang="en-US" altLang="ja-JP" dirty="0" smtClean="0"/>
              <a:t>(</a:t>
            </a:r>
            <a:r>
              <a:rPr lang="en-US" altLang="ja-JP" dirty="0" smtClean="0"/>
              <a:t>1, 0.5, 0.2)</a:t>
            </a:r>
          </a:p>
          <a:p>
            <a:r>
              <a:rPr lang="en-US" altLang="ja-JP" dirty="0" smtClean="0"/>
              <a:t>Show each received signal for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/>
              <a:t>x1 = [1,0,0,0,0,0,0];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/>
              <a:t>x2 = [1,1,1,1,1,0,0];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ja-JP" dirty="0"/>
              <a:t>n = 1:100; x3 = </a:t>
            </a:r>
            <a:r>
              <a:rPr lang="en-US" altLang="ja-JP" dirty="0" err="1"/>
              <a:t>cos</a:t>
            </a:r>
            <a:r>
              <a:rPr lang="en-US" altLang="ja-JP" dirty="0"/>
              <a:t>(2*pi*n/32);</a:t>
            </a:r>
          </a:p>
          <a:p>
            <a:pPr marL="457200" lvl="1" indent="0">
              <a:buNone/>
            </a:pPr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351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LAB1</a:t>
            </a:r>
            <a:r>
              <a:rPr lang="ja-JP" altLang="en-US" dirty="0"/>
              <a:t>：　</a:t>
            </a:r>
            <a:r>
              <a:rPr lang="en-US" altLang="ja-JP" dirty="0" smtClean="0"/>
              <a:t>AM answer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sz="1400"/>
              <a:t>n=0:1000; % 1001 points</a:t>
            </a:r>
          </a:p>
          <a:p>
            <a:r>
              <a:rPr lang="en-US" altLang="ja-JP" sz="1400" dirty="0"/>
              <a:t>fc=5;</a:t>
            </a:r>
          </a:p>
          <a:p>
            <a:r>
              <a:rPr lang="en-US" altLang="ja-JP" sz="1400" dirty="0" err="1"/>
              <a:t>fs</a:t>
            </a:r>
            <a:r>
              <a:rPr lang="en-US" altLang="ja-JP" sz="1400" dirty="0"/>
              <a:t>=100;   % Sampling Frequency</a:t>
            </a:r>
          </a:p>
          <a:p>
            <a:r>
              <a:rPr lang="en-US" altLang="ja-JP" sz="1400" dirty="0"/>
              <a:t>t = n/</a:t>
            </a:r>
            <a:r>
              <a:rPr lang="en-US" altLang="ja-JP" sz="1400" dirty="0" err="1"/>
              <a:t>fs</a:t>
            </a:r>
            <a:r>
              <a:rPr lang="en-US" altLang="ja-JP" sz="1400" dirty="0"/>
              <a:t>; % time index</a:t>
            </a:r>
          </a:p>
          <a:p>
            <a:r>
              <a:rPr lang="en-US" altLang="ja-JP" sz="1400" dirty="0"/>
              <a:t>% INPUT to Modulator</a:t>
            </a:r>
          </a:p>
          <a:p>
            <a:r>
              <a:rPr lang="en-US" altLang="ja-JP" sz="1400" dirty="0"/>
              <a:t>A = 1 + 0.5*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(2*pi*1*t);</a:t>
            </a:r>
          </a:p>
          <a:p>
            <a:r>
              <a:rPr lang="en-US" altLang="ja-JP" sz="1400" dirty="0"/>
              <a:t>% OUTPUT</a:t>
            </a:r>
          </a:p>
          <a:p>
            <a:r>
              <a:rPr lang="en-US" altLang="ja-JP" sz="1400" dirty="0"/>
              <a:t>x = A .* sin(2*pi*fc*t);</a:t>
            </a:r>
          </a:p>
          <a:p>
            <a:r>
              <a:rPr lang="en-US" altLang="ja-JP" sz="1400" dirty="0"/>
              <a:t>% FIGURE</a:t>
            </a:r>
          </a:p>
          <a:p>
            <a:r>
              <a:rPr lang="en-US" altLang="ja-JP" sz="1400" dirty="0"/>
              <a:t>figure(1);</a:t>
            </a:r>
          </a:p>
          <a:p>
            <a:r>
              <a:rPr lang="en-US" altLang="ja-JP" sz="1400" dirty="0"/>
              <a:t>subplot(2,1,1);</a:t>
            </a:r>
          </a:p>
          <a:p>
            <a:r>
              <a:rPr lang="en-US" altLang="ja-JP" sz="1400" dirty="0"/>
              <a:t>plot(A);</a:t>
            </a:r>
          </a:p>
          <a:p>
            <a:r>
              <a:rPr lang="en-US" altLang="ja-JP" sz="1400" dirty="0"/>
              <a:t>subplot(2,1,2);</a:t>
            </a:r>
          </a:p>
          <a:p>
            <a:r>
              <a:rPr lang="en-US" altLang="ja-JP" sz="1400" dirty="0"/>
              <a:t>plot(x);</a:t>
            </a:r>
          </a:p>
          <a:p>
            <a:pPr marL="0" indent="0">
              <a:buNone/>
            </a:pPr>
            <a:endParaRPr kumimoji="1" lang="ja-JP" altLang="en-US" sz="1400" dirty="0"/>
          </a:p>
        </p:txBody>
      </p:sp>
      <p:pic>
        <p:nvPicPr>
          <p:cNvPr id="8" name="コンテンツ プレースホルダー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81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052"/>
          </a:xfrm>
        </p:spPr>
        <p:txBody>
          <a:bodyPr/>
          <a:lstStyle/>
          <a:p>
            <a:r>
              <a:rPr lang="en-US" altLang="ja-JP" dirty="0"/>
              <a:t>LAB8</a:t>
            </a:r>
            <a:r>
              <a:rPr lang="ja-JP" altLang="en-US" dirty="0"/>
              <a:t>：　</a:t>
            </a:r>
            <a:r>
              <a:rPr lang="en-US" altLang="ja-JP" dirty="0" smtClean="0"/>
              <a:t>CHANNEL answer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906888" cy="5048473"/>
          </a:xfrm>
        </p:spPr>
        <p:txBody>
          <a:bodyPr/>
          <a:lstStyle/>
          <a:p>
            <a:r>
              <a:rPr lang="en-US" altLang="ja-JP" sz="1200" dirty="0"/>
              <a:t>%% CHANNEL</a:t>
            </a:r>
          </a:p>
          <a:p>
            <a:r>
              <a:rPr lang="en-US" altLang="ja-JP" sz="1200" dirty="0"/>
              <a:t>h = [1, 0.5, 0.2];</a:t>
            </a:r>
          </a:p>
          <a:p>
            <a:r>
              <a:rPr lang="en-US" altLang="ja-JP" sz="1200" dirty="0"/>
              <a:t>%% INPUT signal 1</a:t>
            </a:r>
          </a:p>
          <a:p>
            <a:r>
              <a:rPr lang="en-US" altLang="ja-JP" sz="1200" dirty="0"/>
              <a:t>x1 = [1,0,0,0,0,0,0];</a:t>
            </a:r>
          </a:p>
          <a:p>
            <a:r>
              <a:rPr lang="fr-FR" altLang="ja-JP" sz="1200" dirty="0"/>
              <a:t>y1 =conv(h, x1); % OUTPUT signal</a:t>
            </a:r>
          </a:p>
          <a:p>
            <a:r>
              <a:rPr lang="en-US" altLang="ja-JP" sz="1200" dirty="0"/>
              <a:t>figure(81)% FIGURE</a:t>
            </a:r>
          </a:p>
          <a:p>
            <a:r>
              <a:rPr lang="en-US" altLang="ja-JP" sz="1200" dirty="0" err="1"/>
              <a:t>xa</a:t>
            </a:r>
            <a:r>
              <a:rPr lang="en-US" altLang="ja-JP" sz="1200" dirty="0"/>
              <a:t>=1:7;</a:t>
            </a:r>
          </a:p>
          <a:p>
            <a:r>
              <a:rPr lang="en-US" altLang="ja-JP" sz="1200" dirty="0"/>
              <a:t>subplot(2,1,1); stem(</a:t>
            </a:r>
            <a:r>
              <a:rPr lang="en-US" altLang="ja-JP" sz="1200" dirty="0" err="1"/>
              <a:t>xa</a:t>
            </a:r>
            <a:r>
              <a:rPr lang="en-US" altLang="ja-JP" sz="1200" dirty="0"/>
              <a:t>, x1(1:7)); title('TX');</a:t>
            </a:r>
          </a:p>
          <a:p>
            <a:r>
              <a:rPr lang="en-US" altLang="ja-JP" sz="1200" dirty="0"/>
              <a:t>subplot(2,1,2); stem(</a:t>
            </a:r>
            <a:r>
              <a:rPr lang="en-US" altLang="ja-JP" sz="1200" dirty="0" err="1"/>
              <a:t>xa</a:t>
            </a:r>
            <a:r>
              <a:rPr lang="en-US" altLang="ja-JP" sz="1200" dirty="0"/>
              <a:t>, y1(1:7)); title('RX');</a:t>
            </a:r>
          </a:p>
          <a:p>
            <a:r>
              <a:rPr lang="en-US" altLang="ja-JP" sz="1200" dirty="0"/>
              <a:t>%% INPUT signal 2</a:t>
            </a:r>
          </a:p>
          <a:p>
            <a:r>
              <a:rPr lang="en-US" altLang="ja-JP" sz="1200" dirty="0"/>
              <a:t>x2 = [1,1,1,1,1,0,0];</a:t>
            </a:r>
          </a:p>
          <a:p>
            <a:r>
              <a:rPr lang="fr-FR" altLang="ja-JP" sz="1200" dirty="0"/>
              <a:t>y2 =conv(h, x2); % OUTPUT signal</a:t>
            </a:r>
          </a:p>
          <a:p>
            <a:r>
              <a:rPr lang="en-US" altLang="ja-JP" sz="1200" dirty="0"/>
              <a:t>figure(82)% FIGURE</a:t>
            </a:r>
          </a:p>
          <a:p>
            <a:r>
              <a:rPr lang="en-US" altLang="ja-JP" sz="1200" dirty="0" err="1"/>
              <a:t>xa</a:t>
            </a:r>
            <a:r>
              <a:rPr lang="en-US" altLang="ja-JP" sz="1200" dirty="0"/>
              <a:t>=1:7;</a:t>
            </a:r>
          </a:p>
          <a:p>
            <a:r>
              <a:rPr lang="en-US" altLang="ja-JP" sz="1200" dirty="0"/>
              <a:t>subplot(2,1,1); stem(</a:t>
            </a:r>
            <a:r>
              <a:rPr lang="en-US" altLang="ja-JP" sz="1200" dirty="0" err="1"/>
              <a:t>xa</a:t>
            </a:r>
            <a:r>
              <a:rPr lang="en-US" altLang="ja-JP" sz="1200" dirty="0"/>
              <a:t>, x2(1:7)); title('TX');</a:t>
            </a:r>
          </a:p>
          <a:p>
            <a:r>
              <a:rPr lang="en-US" altLang="ja-JP" sz="1200" dirty="0"/>
              <a:t>subplot(2,1,2); stem(</a:t>
            </a:r>
            <a:r>
              <a:rPr lang="en-US" altLang="ja-JP" sz="1200" dirty="0" err="1"/>
              <a:t>xa</a:t>
            </a:r>
            <a:r>
              <a:rPr lang="en-US" altLang="ja-JP" sz="1200" dirty="0"/>
              <a:t>, y2(1:7)); title('RX');</a:t>
            </a:r>
          </a:p>
          <a:p>
            <a:r>
              <a:rPr lang="en-US" altLang="ja-JP" sz="1200" dirty="0"/>
              <a:t>%% INPUT signal 3</a:t>
            </a:r>
          </a:p>
          <a:p>
            <a:r>
              <a:rPr lang="en-US" altLang="ja-JP" sz="1200" dirty="0"/>
              <a:t>n = 1:100; x3 = </a:t>
            </a:r>
            <a:r>
              <a:rPr lang="en-US" altLang="ja-JP" sz="1200" dirty="0" err="1"/>
              <a:t>cos</a:t>
            </a:r>
            <a:r>
              <a:rPr lang="en-US" altLang="ja-JP" sz="1200" dirty="0"/>
              <a:t>(2*pi*n/32);</a:t>
            </a:r>
          </a:p>
          <a:p>
            <a:r>
              <a:rPr lang="fr-FR" altLang="ja-JP" sz="1200" dirty="0"/>
              <a:t>y3 =conv(h, x3);% OUTPUT signal</a:t>
            </a:r>
          </a:p>
          <a:p>
            <a:r>
              <a:rPr lang="en-US" altLang="ja-JP" sz="1200" dirty="0"/>
              <a:t>figure(83)% FIGURE</a:t>
            </a:r>
          </a:p>
          <a:p>
            <a:r>
              <a:rPr lang="en-US" altLang="ja-JP" sz="1200" dirty="0" err="1"/>
              <a:t>xa</a:t>
            </a:r>
            <a:r>
              <a:rPr lang="en-US" altLang="ja-JP" sz="1200" dirty="0"/>
              <a:t>=1:100;</a:t>
            </a:r>
          </a:p>
          <a:p>
            <a:r>
              <a:rPr lang="en-US" altLang="ja-JP" sz="1200" dirty="0"/>
              <a:t>subplot(2,1,1); stem(</a:t>
            </a:r>
            <a:r>
              <a:rPr lang="en-US" altLang="ja-JP" sz="1200" dirty="0" err="1"/>
              <a:t>xa</a:t>
            </a:r>
            <a:r>
              <a:rPr lang="en-US" altLang="ja-JP" sz="1200" dirty="0"/>
              <a:t>, x3(1:100)); title('TX');</a:t>
            </a:r>
          </a:p>
          <a:p>
            <a:r>
              <a:rPr lang="en-US" altLang="ja-JP" sz="1200" dirty="0"/>
              <a:t>subplot(2,1,2); stem(</a:t>
            </a:r>
            <a:r>
              <a:rPr lang="en-US" altLang="ja-JP" sz="1200" dirty="0" err="1"/>
              <a:t>xa</a:t>
            </a:r>
            <a:r>
              <a:rPr lang="en-US" altLang="ja-JP" sz="1200" dirty="0"/>
              <a:t>, y3(1:100)); title('RX');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39" y="1285115"/>
            <a:ext cx="2160240" cy="162018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3984" y="2812402"/>
            <a:ext cx="2516777" cy="1887583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524" y="4714817"/>
            <a:ext cx="2464276" cy="184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0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722313" y="3933056"/>
            <a:ext cx="7772400" cy="1835919"/>
          </a:xfrm>
        </p:spPr>
        <p:txBody>
          <a:bodyPr/>
          <a:lstStyle/>
          <a:p>
            <a:r>
              <a:rPr lang="en-US" altLang="ja-JP" dirty="0"/>
              <a:t>LECTURE:</a:t>
            </a:r>
            <a:br>
              <a:rPr lang="en-US" altLang="ja-JP" dirty="0"/>
            </a:br>
            <a:r>
              <a:rPr lang="en-US" altLang="ja-JP" dirty="0" smtClean="0"/>
              <a:t>OFDM Modeling</a:t>
            </a:r>
            <a:r>
              <a:rPr lang="en-US" altLang="ja-JP" dirty="0"/>
              <a:t/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738311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4174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979736" y="110770"/>
            <a:ext cx="52504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800" b="1" dirty="0"/>
              <a:t>OFDM digital communication WORK SHEET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245053" y="647339"/>
            <a:ext cx="5650523" cy="291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292" dirty="0"/>
              <a:t>We are going to send 8bits by the following OFDM communication system</a:t>
            </a:r>
          </a:p>
        </p:txBody>
      </p:sp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317989" y="1635370"/>
            <a:ext cx="1329103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754" dirty="0"/>
              <a:t>00011011</a:t>
            </a:r>
          </a:p>
        </p:txBody>
      </p:sp>
      <p:sp>
        <p:nvSpPr>
          <p:cNvPr id="1033" name="Line 10"/>
          <p:cNvSpPr>
            <a:spLocks noChangeShapeType="1"/>
          </p:cNvSpPr>
          <p:nvPr/>
        </p:nvSpPr>
        <p:spPr bwMode="auto">
          <a:xfrm>
            <a:off x="1447800" y="1834662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1714500" y="1169378"/>
            <a:ext cx="398585" cy="13291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①</a:t>
            </a:r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>
            <a:off x="2111620" y="163536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6" name="Line 13"/>
          <p:cNvSpPr>
            <a:spLocks noChangeShapeType="1"/>
          </p:cNvSpPr>
          <p:nvPr/>
        </p:nvSpPr>
        <p:spPr bwMode="auto">
          <a:xfrm>
            <a:off x="2113085" y="123678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7" name="Line 14"/>
          <p:cNvSpPr>
            <a:spLocks noChangeShapeType="1"/>
          </p:cNvSpPr>
          <p:nvPr/>
        </p:nvSpPr>
        <p:spPr bwMode="auto">
          <a:xfrm>
            <a:off x="2113085" y="2432538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8" name="Line 15"/>
          <p:cNvSpPr>
            <a:spLocks noChangeShapeType="1"/>
          </p:cNvSpPr>
          <p:nvPr/>
        </p:nvSpPr>
        <p:spPr bwMode="auto">
          <a:xfrm>
            <a:off x="2114551" y="2033954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39" name="Rectangle 16"/>
          <p:cNvSpPr>
            <a:spLocks noChangeArrowheads="1"/>
          </p:cNvSpPr>
          <p:nvPr/>
        </p:nvSpPr>
        <p:spPr bwMode="auto">
          <a:xfrm>
            <a:off x="2312377" y="1084385"/>
            <a:ext cx="43473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00</a:t>
            </a:r>
          </a:p>
        </p:txBody>
      </p:sp>
      <p:sp>
        <p:nvSpPr>
          <p:cNvPr id="1040" name="Rectangle 17"/>
          <p:cNvSpPr>
            <a:spLocks noChangeArrowheads="1"/>
          </p:cNvSpPr>
          <p:nvPr/>
        </p:nvSpPr>
        <p:spPr bwMode="auto">
          <a:xfrm>
            <a:off x="2312377" y="1482970"/>
            <a:ext cx="43473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01</a:t>
            </a:r>
          </a:p>
        </p:txBody>
      </p:sp>
      <p:sp>
        <p:nvSpPr>
          <p:cNvPr id="1041" name="Rectangle 18"/>
          <p:cNvSpPr>
            <a:spLocks noChangeArrowheads="1"/>
          </p:cNvSpPr>
          <p:nvPr/>
        </p:nvSpPr>
        <p:spPr bwMode="auto">
          <a:xfrm>
            <a:off x="2312377" y="1834662"/>
            <a:ext cx="43473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10</a:t>
            </a:r>
          </a:p>
        </p:txBody>
      </p:sp>
      <p:sp>
        <p:nvSpPr>
          <p:cNvPr id="1042" name="Line 20"/>
          <p:cNvSpPr>
            <a:spLocks noChangeShapeType="1"/>
          </p:cNvSpPr>
          <p:nvPr/>
        </p:nvSpPr>
        <p:spPr bwMode="auto">
          <a:xfrm>
            <a:off x="2710962" y="163536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3" name="Line 21"/>
          <p:cNvSpPr>
            <a:spLocks noChangeShapeType="1"/>
          </p:cNvSpPr>
          <p:nvPr/>
        </p:nvSpPr>
        <p:spPr bwMode="auto">
          <a:xfrm>
            <a:off x="2712428" y="123678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4" name="Line 22"/>
          <p:cNvSpPr>
            <a:spLocks noChangeShapeType="1"/>
          </p:cNvSpPr>
          <p:nvPr/>
        </p:nvSpPr>
        <p:spPr bwMode="auto">
          <a:xfrm>
            <a:off x="2712428" y="2432538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5" name="Line 23"/>
          <p:cNvSpPr>
            <a:spLocks noChangeShapeType="1"/>
          </p:cNvSpPr>
          <p:nvPr/>
        </p:nvSpPr>
        <p:spPr bwMode="auto">
          <a:xfrm>
            <a:off x="2713893" y="2033954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6" name="Rectangle 24"/>
          <p:cNvSpPr>
            <a:spLocks noChangeArrowheads="1"/>
          </p:cNvSpPr>
          <p:nvPr/>
        </p:nvSpPr>
        <p:spPr bwMode="auto">
          <a:xfrm>
            <a:off x="2976196" y="1169378"/>
            <a:ext cx="398585" cy="13291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②</a:t>
            </a:r>
          </a:p>
          <a:p>
            <a:pPr algn="ctr" eaLnBrk="1" hangingPunct="1"/>
            <a:r>
              <a:rPr lang="en-US" altLang="ja-JP" sz="1754"/>
              <a:t>M</a:t>
            </a:r>
            <a:br>
              <a:rPr lang="en-US" altLang="ja-JP" sz="1754"/>
            </a:br>
            <a:r>
              <a:rPr lang="en-US" altLang="ja-JP" sz="1754"/>
              <a:t>A</a:t>
            </a:r>
            <a:br>
              <a:rPr lang="en-US" altLang="ja-JP" sz="1754"/>
            </a:br>
            <a:r>
              <a:rPr lang="en-US" altLang="ja-JP" sz="1754"/>
              <a:t>P</a:t>
            </a:r>
          </a:p>
        </p:txBody>
      </p:sp>
      <p:sp>
        <p:nvSpPr>
          <p:cNvPr id="1047" name="Line 25"/>
          <p:cNvSpPr>
            <a:spLocks noChangeShapeType="1"/>
          </p:cNvSpPr>
          <p:nvPr/>
        </p:nvSpPr>
        <p:spPr bwMode="auto">
          <a:xfrm>
            <a:off x="3371851" y="163536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8" name="Line 26"/>
          <p:cNvSpPr>
            <a:spLocks noChangeShapeType="1"/>
          </p:cNvSpPr>
          <p:nvPr/>
        </p:nvSpPr>
        <p:spPr bwMode="auto">
          <a:xfrm>
            <a:off x="3373316" y="123678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49" name="Line 27"/>
          <p:cNvSpPr>
            <a:spLocks noChangeShapeType="1"/>
          </p:cNvSpPr>
          <p:nvPr/>
        </p:nvSpPr>
        <p:spPr bwMode="auto">
          <a:xfrm>
            <a:off x="3373316" y="2432538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0" name="Line 28"/>
          <p:cNvSpPr>
            <a:spLocks noChangeShapeType="1"/>
          </p:cNvSpPr>
          <p:nvPr/>
        </p:nvSpPr>
        <p:spPr bwMode="auto">
          <a:xfrm>
            <a:off x="3374782" y="2033954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1" name="Rectangle 44"/>
          <p:cNvSpPr>
            <a:spLocks noChangeArrowheads="1"/>
          </p:cNvSpPr>
          <p:nvPr/>
        </p:nvSpPr>
        <p:spPr bwMode="auto">
          <a:xfrm>
            <a:off x="2312378" y="2233247"/>
            <a:ext cx="418063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11</a:t>
            </a:r>
          </a:p>
        </p:txBody>
      </p:sp>
      <p:grpSp>
        <p:nvGrpSpPr>
          <p:cNvPr id="1052" name="Group 50"/>
          <p:cNvGrpSpPr>
            <a:grpSpLocks/>
          </p:cNvGrpSpPr>
          <p:nvPr/>
        </p:nvGrpSpPr>
        <p:grpSpPr bwMode="auto">
          <a:xfrm>
            <a:off x="252047" y="2432539"/>
            <a:ext cx="1727689" cy="1926981"/>
            <a:chOff x="3075" y="1752"/>
            <a:chExt cx="1179" cy="1315"/>
          </a:xfrm>
        </p:grpSpPr>
        <p:sp>
          <p:nvSpPr>
            <p:cNvPr id="1150" name="Line 29"/>
            <p:cNvSpPr>
              <a:spLocks noChangeShapeType="1"/>
            </p:cNvSpPr>
            <p:nvPr/>
          </p:nvSpPr>
          <p:spPr bwMode="auto">
            <a:xfrm>
              <a:off x="3075" y="2610"/>
              <a:ext cx="103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51" name="Line 30"/>
            <p:cNvSpPr>
              <a:spLocks noChangeShapeType="1"/>
            </p:cNvSpPr>
            <p:nvPr/>
          </p:nvSpPr>
          <p:spPr bwMode="auto">
            <a:xfrm flipV="1">
              <a:off x="3580" y="2080"/>
              <a:ext cx="0" cy="9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79" name="Text Box 31"/>
            <p:cNvSpPr txBox="1">
              <a:spLocks noChangeArrowheads="1"/>
            </p:cNvSpPr>
            <p:nvPr/>
          </p:nvSpPr>
          <p:spPr bwMode="auto">
            <a:xfrm>
              <a:off x="4110" y="2478"/>
              <a:ext cx="144" cy="3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>
              <a:lvl1pPr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ja-JP" sz="2585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</a:t>
              </a:r>
            </a:p>
          </p:txBody>
        </p:sp>
        <p:sp>
          <p:nvSpPr>
            <p:cNvPr id="2080" name="Text Box 32"/>
            <p:cNvSpPr txBox="1">
              <a:spLocks noChangeArrowheads="1"/>
            </p:cNvSpPr>
            <p:nvPr/>
          </p:nvSpPr>
          <p:spPr bwMode="auto">
            <a:xfrm>
              <a:off x="3432" y="1752"/>
              <a:ext cx="144" cy="33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>
              <a:lvl1pPr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ja-JP" sz="2585" i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Q</a:t>
              </a:r>
            </a:p>
          </p:txBody>
        </p:sp>
        <p:sp>
          <p:nvSpPr>
            <p:cNvPr id="1154" name="Oval 33"/>
            <p:cNvSpPr>
              <a:spLocks noChangeArrowheads="1"/>
            </p:cNvSpPr>
            <p:nvPr/>
          </p:nvSpPr>
          <p:spPr bwMode="auto">
            <a:xfrm>
              <a:off x="3267" y="2297"/>
              <a:ext cx="626" cy="626"/>
            </a:xfrm>
            <a:prstGeom prst="ellips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sz="1754"/>
            </a:p>
          </p:txBody>
        </p:sp>
        <p:sp>
          <p:nvSpPr>
            <p:cNvPr id="1155" name="Oval 34"/>
            <p:cNvSpPr>
              <a:spLocks noChangeArrowheads="1"/>
            </p:cNvSpPr>
            <p:nvPr/>
          </p:nvSpPr>
          <p:spPr bwMode="auto">
            <a:xfrm>
              <a:off x="3340" y="2802"/>
              <a:ext cx="48" cy="4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sz="1754"/>
            </a:p>
          </p:txBody>
        </p:sp>
        <p:sp>
          <p:nvSpPr>
            <p:cNvPr id="1156" name="Oval 35"/>
            <p:cNvSpPr>
              <a:spLocks noChangeArrowheads="1"/>
            </p:cNvSpPr>
            <p:nvPr/>
          </p:nvSpPr>
          <p:spPr bwMode="auto">
            <a:xfrm>
              <a:off x="3773" y="2802"/>
              <a:ext cx="48" cy="4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sz="1754"/>
            </a:p>
          </p:txBody>
        </p:sp>
        <p:sp>
          <p:nvSpPr>
            <p:cNvPr id="1157" name="Oval 36"/>
            <p:cNvSpPr>
              <a:spLocks noChangeArrowheads="1"/>
            </p:cNvSpPr>
            <p:nvPr/>
          </p:nvSpPr>
          <p:spPr bwMode="auto">
            <a:xfrm>
              <a:off x="3340" y="2369"/>
              <a:ext cx="48" cy="4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sz="1754"/>
            </a:p>
          </p:txBody>
        </p:sp>
        <p:sp>
          <p:nvSpPr>
            <p:cNvPr id="1158" name="Oval 37"/>
            <p:cNvSpPr>
              <a:spLocks noChangeArrowheads="1"/>
            </p:cNvSpPr>
            <p:nvPr/>
          </p:nvSpPr>
          <p:spPr bwMode="auto">
            <a:xfrm>
              <a:off x="3773" y="2369"/>
              <a:ext cx="48" cy="4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 sz="1754"/>
            </a:p>
          </p:txBody>
        </p:sp>
        <p:sp>
          <p:nvSpPr>
            <p:cNvPr id="1159" name="Rectangle 40"/>
            <p:cNvSpPr>
              <a:spLocks noChangeArrowheads="1"/>
            </p:cNvSpPr>
            <p:nvPr/>
          </p:nvSpPr>
          <p:spPr bwMode="auto">
            <a:xfrm>
              <a:off x="3755" y="2205"/>
              <a:ext cx="297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sz="1754"/>
                <a:t>00</a:t>
              </a:r>
            </a:p>
          </p:txBody>
        </p:sp>
        <p:sp>
          <p:nvSpPr>
            <p:cNvPr id="1160" name="Rectangle 41"/>
            <p:cNvSpPr>
              <a:spLocks noChangeArrowheads="1"/>
            </p:cNvSpPr>
            <p:nvPr/>
          </p:nvSpPr>
          <p:spPr bwMode="auto">
            <a:xfrm>
              <a:off x="3106" y="2238"/>
              <a:ext cx="297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sz="1754"/>
                <a:t>01</a:t>
              </a:r>
            </a:p>
          </p:txBody>
        </p:sp>
        <p:sp>
          <p:nvSpPr>
            <p:cNvPr id="1161" name="Rectangle 42"/>
            <p:cNvSpPr>
              <a:spLocks noChangeArrowheads="1"/>
            </p:cNvSpPr>
            <p:nvPr/>
          </p:nvSpPr>
          <p:spPr bwMode="auto">
            <a:xfrm>
              <a:off x="3710" y="2795"/>
              <a:ext cx="297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sz="1754"/>
                <a:t>10</a:t>
              </a:r>
            </a:p>
          </p:txBody>
        </p:sp>
        <p:sp>
          <p:nvSpPr>
            <p:cNvPr id="1162" name="Rectangle 45"/>
            <p:cNvSpPr>
              <a:spLocks noChangeArrowheads="1"/>
            </p:cNvSpPr>
            <p:nvPr/>
          </p:nvSpPr>
          <p:spPr bwMode="auto">
            <a:xfrm>
              <a:off x="3120" y="2750"/>
              <a:ext cx="285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en-US" altLang="ja-JP" sz="1754"/>
                <a:t>11</a:t>
              </a:r>
            </a:p>
          </p:txBody>
        </p:sp>
      </p:grpSp>
      <p:sp>
        <p:nvSpPr>
          <p:cNvPr id="1053" name="Rectangle 46"/>
          <p:cNvSpPr>
            <a:spLocks noChangeArrowheads="1"/>
          </p:cNvSpPr>
          <p:nvPr/>
        </p:nvSpPr>
        <p:spPr bwMode="auto">
          <a:xfrm>
            <a:off x="3707422" y="1103436"/>
            <a:ext cx="910005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 dirty="0"/>
              <a:t>d</a:t>
            </a:r>
            <a:r>
              <a:rPr lang="en-US" altLang="ja-JP" sz="1754" baseline="-25000" dirty="0"/>
              <a:t>0</a:t>
            </a:r>
            <a:r>
              <a:rPr lang="en-US" altLang="ja-JP" sz="1754" dirty="0"/>
              <a:t>=1+j</a:t>
            </a:r>
          </a:p>
        </p:txBody>
      </p:sp>
      <p:sp>
        <p:nvSpPr>
          <p:cNvPr id="1054" name="Rectangle 47"/>
          <p:cNvSpPr>
            <a:spLocks noChangeArrowheads="1"/>
          </p:cNvSpPr>
          <p:nvPr/>
        </p:nvSpPr>
        <p:spPr bwMode="auto">
          <a:xfrm>
            <a:off x="3691305" y="1436078"/>
            <a:ext cx="946638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d</a:t>
            </a:r>
            <a:r>
              <a:rPr lang="en-US" altLang="ja-JP" sz="1754" baseline="-25000"/>
              <a:t>1</a:t>
            </a:r>
            <a:r>
              <a:rPr lang="en-US" altLang="ja-JP" sz="1754"/>
              <a:t>=-1+j</a:t>
            </a:r>
          </a:p>
        </p:txBody>
      </p:sp>
      <p:sp>
        <p:nvSpPr>
          <p:cNvPr id="1055" name="Rectangle 48"/>
          <p:cNvSpPr>
            <a:spLocks noChangeArrowheads="1"/>
          </p:cNvSpPr>
          <p:nvPr/>
        </p:nvSpPr>
        <p:spPr bwMode="auto">
          <a:xfrm>
            <a:off x="3707423" y="1815613"/>
            <a:ext cx="81475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d</a:t>
            </a:r>
            <a:r>
              <a:rPr lang="en-US" altLang="ja-JP" sz="1754" baseline="-25000"/>
              <a:t>2</a:t>
            </a:r>
            <a:r>
              <a:rPr lang="en-US" altLang="ja-JP" sz="1754"/>
              <a:t>=1-j</a:t>
            </a:r>
          </a:p>
        </p:txBody>
      </p:sp>
      <p:sp>
        <p:nvSpPr>
          <p:cNvPr id="1056" name="Rectangle 49"/>
          <p:cNvSpPr>
            <a:spLocks noChangeArrowheads="1"/>
          </p:cNvSpPr>
          <p:nvPr/>
        </p:nvSpPr>
        <p:spPr bwMode="auto">
          <a:xfrm>
            <a:off x="3707423" y="2233247"/>
            <a:ext cx="930520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d</a:t>
            </a:r>
            <a:r>
              <a:rPr lang="en-US" altLang="ja-JP" sz="1754" baseline="-25000"/>
              <a:t>3</a:t>
            </a:r>
            <a:r>
              <a:rPr lang="en-US" altLang="ja-JP" sz="1754"/>
              <a:t>=-1-j</a:t>
            </a:r>
          </a:p>
        </p:txBody>
      </p:sp>
      <p:sp>
        <p:nvSpPr>
          <p:cNvPr id="1057" name="Line 51"/>
          <p:cNvSpPr>
            <a:spLocks noChangeShapeType="1"/>
          </p:cNvSpPr>
          <p:nvPr/>
        </p:nvSpPr>
        <p:spPr bwMode="auto">
          <a:xfrm>
            <a:off x="4567605" y="163536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8" name="Line 52"/>
          <p:cNvSpPr>
            <a:spLocks noChangeShapeType="1"/>
          </p:cNvSpPr>
          <p:nvPr/>
        </p:nvSpPr>
        <p:spPr bwMode="auto">
          <a:xfrm>
            <a:off x="4569070" y="123678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59" name="Line 53"/>
          <p:cNvSpPr>
            <a:spLocks noChangeShapeType="1"/>
          </p:cNvSpPr>
          <p:nvPr/>
        </p:nvSpPr>
        <p:spPr bwMode="auto">
          <a:xfrm>
            <a:off x="4569070" y="2432538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0" name="Line 54"/>
          <p:cNvSpPr>
            <a:spLocks noChangeShapeType="1"/>
          </p:cNvSpPr>
          <p:nvPr/>
        </p:nvSpPr>
        <p:spPr bwMode="auto">
          <a:xfrm>
            <a:off x="4570536" y="2033954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1" name="Rectangle 55"/>
          <p:cNvSpPr>
            <a:spLocks noChangeArrowheads="1"/>
          </p:cNvSpPr>
          <p:nvPr/>
        </p:nvSpPr>
        <p:spPr bwMode="auto">
          <a:xfrm>
            <a:off x="4837235" y="1169378"/>
            <a:ext cx="398585" cy="132910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③</a:t>
            </a:r>
          </a:p>
          <a:p>
            <a:pPr algn="ctr" eaLnBrk="1" hangingPunct="1"/>
            <a:r>
              <a:rPr lang="en-US" altLang="ja-JP" sz="1754"/>
              <a:t>I</a:t>
            </a:r>
          </a:p>
          <a:p>
            <a:pPr algn="ctr" eaLnBrk="1" hangingPunct="1"/>
            <a:r>
              <a:rPr lang="en-US" altLang="ja-JP" sz="1754"/>
              <a:t>F</a:t>
            </a:r>
          </a:p>
          <a:p>
            <a:pPr algn="ctr" eaLnBrk="1" hangingPunct="1"/>
            <a:r>
              <a:rPr lang="en-US" altLang="ja-JP" sz="1754"/>
              <a:t>F</a:t>
            </a:r>
          </a:p>
          <a:p>
            <a:pPr algn="ctr" eaLnBrk="1" hangingPunct="1"/>
            <a:r>
              <a:rPr lang="en-US" altLang="ja-JP" sz="1754"/>
              <a:t>T</a:t>
            </a:r>
          </a:p>
        </p:txBody>
      </p:sp>
      <p:graphicFrame>
        <p:nvGraphicFramePr>
          <p:cNvPr id="1026" name="Object 56"/>
          <p:cNvGraphicFramePr>
            <a:graphicFrameLocks noChangeAspect="1"/>
          </p:cNvGraphicFramePr>
          <p:nvPr/>
        </p:nvGraphicFramePr>
        <p:xfrm>
          <a:off x="2168770" y="2763715"/>
          <a:ext cx="3210658" cy="1724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数式" r:id="rId3" imgW="3213000" imgH="2158920" progId="Equation.3">
                  <p:embed/>
                </p:oleObj>
              </mc:Choice>
              <mc:Fallback>
                <p:oleObj name="数式" r:id="rId3" imgW="3213000" imgH="2158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770" y="2763715"/>
                        <a:ext cx="3210658" cy="17247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2" name="Line 57"/>
          <p:cNvSpPr>
            <a:spLocks noChangeShapeType="1"/>
          </p:cNvSpPr>
          <p:nvPr/>
        </p:nvSpPr>
        <p:spPr bwMode="auto">
          <a:xfrm>
            <a:off x="5232889" y="163536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3" name="Line 58"/>
          <p:cNvSpPr>
            <a:spLocks noChangeShapeType="1"/>
          </p:cNvSpPr>
          <p:nvPr/>
        </p:nvSpPr>
        <p:spPr bwMode="auto">
          <a:xfrm>
            <a:off x="5234354" y="123678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4" name="Line 59"/>
          <p:cNvSpPr>
            <a:spLocks noChangeShapeType="1"/>
          </p:cNvSpPr>
          <p:nvPr/>
        </p:nvSpPr>
        <p:spPr bwMode="auto">
          <a:xfrm>
            <a:off x="5234354" y="2432538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5" name="Line 60"/>
          <p:cNvSpPr>
            <a:spLocks noChangeShapeType="1"/>
          </p:cNvSpPr>
          <p:nvPr/>
        </p:nvSpPr>
        <p:spPr bwMode="auto">
          <a:xfrm>
            <a:off x="5235820" y="2033954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66" name="Rectangle 61"/>
          <p:cNvSpPr>
            <a:spLocks noChangeArrowheads="1"/>
          </p:cNvSpPr>
          <p:nvPr/>
        </p:nvSpPr>
        <p:spPr bwMode="auto">
          <a:xfrm>
            <a:off x="5502520" y="1037493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0</a:t>
            </a:r>
          </a:p>
        </p:txBody>
      </p:sp>
      <p:sp>
        <p:nvSpPr>
          <p:cNvPr id="1067" name="Rectangle 62"/>
          <p:cNvSpPr>
            <a:spLocks noChangeArrowheads="1"/>
          </p:cNvSpPr>
          <p:nvPr/>
        </p:nvSpPr>
        <p:spPr bwMode="auto">
          <a:xfrm>
            <a:off x="5502520" y="1415562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1</a:t>
            </a:r>
          </a:p>
        </p:txBody>
      </p:sp>
      <p:sp>
        <p:nvSpPr>
          <p:cNvPr id="1068" name="Rectangle 63"/>
          <p:cNvSpPr>
            <a:spLocks noChangeArrowheads="1"/>
          </p:cNvSpPr>
          <p:nvPr/>
        </p:nvSpPr>
        <p:spPr bwMode="auto">
          <a:xfrm>
            <a:off x="5502520" y="1793631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2</a:t>
            </a:r>
          </a:p>
        </p:txBody>
      </p:sp>
      <p:sp>
        <p:nvSpPr>
          <p:cNvPr id="1069" name="Rectangle 64"/>
          <p:cNvSpPr>
            <a:spLocks noChangeArrowheads="1"/>
          </p:cNvSpPr>
          <p:nvPr/>
        </p:nvSpPr>
        <p:spPr bwMode="auto">
          <a:xfrm>
            <a:off x="5502520" y="2171701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1070" name="Line 65"/>
          <p:cNvSpPr>
            <a:spLocks noChangeShapeType="1"/>
          </p:cNvSpPr>
          <p:nvPr/>
        </p:nvSpPr>
        <p:spPr bwMode="auto">
          <a:xfrm>
            <a:off x="5898174" y="163536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1" name="Line 66"/>
          <p:cNvSpPr>
            <a:spLocks noChangeShapeType="1"/>
          </p:cNvSpPr>
          <p:nvPr/>
        </p:nvSpPr>
        <p:spPr bwMode="auto">
          <a:xfrm>
            <a:off x="5899639" y="123678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2" name="Line 67"/>
          <p:cNvSpPr>
            <a:spLocks noChangeShapeType="1"/>
          </p:cNvSpPr>
          <p:nvPr/>
        </p:nvSpPr>
        <p:spPr bwMode="auto">
          <a:xfrm>
            <a:off x="5899639" y="2432538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3" name="Line 68"/>
          <p:cNvSpPr>
            <a:spLocks noChangeShapeType="1"/>
          </p:cNvSpPr>
          <p:nvPr/>
        </p:nvSpPr>
        <p:spPr bwMode="auto">
          <a:xfrm>
            <a:off x="5901105" y="2033954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4" name="Rectangle 69"/>
          <p:cNvSpPr>
            <a:spLocks noChangeArrowheads="1"/>
          </p:cNvSpPr>
          <p:nvPr/>
        </p:nvSpPr>
        <p:spPr bwMode="auto">
          <a:xfrm>
            <a:off x="6167804" y="770793"/>
            <a:ext cx="398585" cy="172768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④</a:t>
            </a:r>
          </a:p>
          <a:p>
            <a:pPr algn="ctr" eaLnBrk="1" hangingPunct="1"/>
            <a:r>
              <a:rPr lang="en-US" altLang="ja-JP" sz="1754"/>
              <a:t>G</a:t>
            </a:r>
            <a:br>
              <a:rPr lang="en-US" altLang="ja-JP" sz="1754"/>
            </a:br>
            <a:r>
              <a:rPr lang="en-US" altLang="ja-JP" sz="1754"/>
              <a:t>I</a:t>
            </a:r>
            <a:br>
              <a:rPr lang="en-US" altLang="ja-JP" sz="1754"/>
            </a:br>
            <a:r>
              <a:rPr lang="en-US" altLang="ja-JP" sz="1754"/>
              <a:t>add</a:t>
            </a:r>
          </a:p>
        </p:txBody>
      </p:sp>
      <p:sp>
        <p:nvSpPr>
          <p:cNvPr id="1075" name="Line 71"/>
          <p:cNvSpPr>
            <a:spLocks noChangeShapeType="1"/>
          </p:cNvSpPr>
          <p:nvPr/>
        </p:nvSpPr>
        <p:spPr bwMode="auto">
          <a:xfrm>
            <a:off x="6561993" y="163536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6" name="Line 72"/>
          <p:cNvSpPr>
            <a:spLocks noChangeShapeType="1"/>
          </p:cNvSpPr>
          <p:nvPr/>
        </p:nvSpPr>
        <p:spPr bwMode="auto">
          <a:xfrm>
            <a:off x="6563459" y="123678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7" name="Line 73"/>
          <p:cNvSpPr>
            <a:spLocks noChangeShapeType="1"/>
          </p:cNvSpPr>
          <p:nvPr/>
        </p:nvSpPr>
        <p:spPr bwMode="auto">
          <a:xfrm>
            <a:off x="6563459" y="2432538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8" name="Line 74"/>
          <p:cNvSpPr>
            <a:spLocks noChangeShapeType="1"/>
          </p:cNvSpPr>
          <p:nvPr/>
        </p:nvSpPr>
        <p:spPr bwMode="auto">
          <a:xfrm>
            <a:off x="6564924" y="2033954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79" name="Line 75"/>
          <p:cNvSpPr>
            <a:spLocks noChangeShapeType="1"/>
          </p:cNvSpPr>
          <p:nvPr/>
        </p:nvSpPr>
        <p:spPr bwMode="auto">
          <a:xfrm>
            <a:off x="6564924" y="83673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0" name="Rectangle 76"/>
          <p:cNvSpPr>
            <a:spLocks noChangeArrowheads="1"/>
          </p:cNvSpPr>
          <p:nvPr/>
        </p:nvSpPr>
        <p:spPr bwMode="auto">
          <a:xfrm>
            <a:off x="6784731" y="1037493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0</a:t>
            </a:r>
          </a:p>
        </p:txBody>
      </p:sp>
      <p:sp>
        <p:nvSpPr>
          <p:cNvPr id="1081" name="Rectangle 77"/>
          <p:cNvSpPr>
            <a:spLocks noChangeArrowheads="1"/>
          </p:cNvSpPr>
          <p:nvPr/>
        </p:nvSpPr>
        <p:spPr bwMode="auto">
          <a:xfrm>
            <a:off x="6784731" y="1415562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1</a:t>
            </a:r>
          </a:p>
        </p:txBody>
      </p:sp>
      <p:sp>
        <p:nvSpPr>
          <p:cNvPr id="1082" name="Rectangle 78"/>
          <p:cNvSpPr>
            <a:spLocks noChangeArrowheads="1"/>
          </p:cNvSpPr>
          <p:nvPr/>
        </p:nvSpPr>
        <p:spPr bwMode="auto">
          <a:xfrm>
            <a:off x="6784731" y="1793631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2</a:t>
            </a:r>
          </a:p>
        </p:txBody>
      </p:sp>
      <p:sp>
        <p:nvSpPr>
          <p:cNvPr id="1083" name="Rectangle 79"/>
          <p:cNvSpPr>
            <a:spLocks noChangeArrowheads="1"/>
          </p:cNvSpPr>
          <p:nvPr/>
        </p:nvSpPr>
        <p:spPr bwMode="auto">
          <a:xfrm>
            <a:off x="6784731" y="2171701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1084" name="Rectangle 80"/>
          <p:cNvSpPr>
            <a:spLocks noChangeArrowheads="1"/>
          </p:cNvSpPr>
          <p:nvPr/>
        </p:nvSpPr>
        <p:spPr bwMode="auto">
          <a:xfrm>
            <a:off x="6765681" y="637443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1085" name="Line 82"/>
          <p:cNvSpPr>
            <a:spLocks noChangeShapeType="1"/>
          </p:cNvSpPr>
          <p:nvPr/>
        </p:nvSpPr>
        <p:spPr bwMode="auto">
          <a:xfrm>
            <a:off x="7429500" y="1455128"/>
            <a:ext cx="0" cy="2652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6" name="Line 83"/>
          <p:cNvSpPr>
            <a:spLocks noChangeShapeType="1"/>
          </p:cNvSpPr>
          <p:nvPr/>
        </p:nvSpPr>
        <p:spPr bwMode="auto">
          <a:xfrm>
            <a:off x="7696200" y="1255836"/>
            <a:ext cx="0" cy="4645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7" name="Line 84"/>
          <p:cNvSpPr>
            <a:spLocks noChangeShapeType="1"/>
          </p:cNvSpPr>
          <p:nvPr/>
        </p:nvSpPr>
        <p:spPr bwMode="auto">
          <a:xfrm flipV="1">
            <a:off x="7961436" y="1720362"/>
            <a:ext cx="1465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8" name="Line 85"/>
          <p:cNvSpPr>
            <a:spLocks noChangeShapeType="1"/>
          </p:cNvSpPr>
          <p:nvPr/>
        </p:nvSpPr>
        <p:spPr bwMode="auto">
          <a:xfrm flipV="1">
            <a:off x="8228136" y="1720362"/>
            <a:ext cx="1465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89" name="Line 86"/>
          <p:cNvSpPr>
            <a:spLocks noChangeShapeType="1"/>
          </p:cNvSpPr>
          <p:nvPr/>
        </p:nvSpPr>
        <p:spPr bwMode="auto">
          <a:xfrm>
            <a:off x="8496300" y="1455128"/>
            <a:ext cx="0" cy="2652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0" name="Freeform 87"/>
          <p:cNvSpPr>
            <a:spLocks/>
          </p:cNvSpPr>
          <p:nvPr/>
        </p:nvSpPr>
        <p:spPr bwMode="auto">
          <a:xfrm>
            <a:off x="7429500" y="1189892"/>
            <a:ext cx="1263162" cy="863112"/>
          </a:xfrm>
          <a:custGeom>
            <a:avLst/>
            <a:gdLst>
              <a:gd name="T0" fmla="*/ 0 w 862"/>
              <a:gd name="T1" fmla="*/ 2147483647 h 589"/>
              <a:gd name="T2" fmla="*/ 2147483647 w 862"/>
              <a:gd name="T3" fmla="*/ 2147483647 h 589"/>
              <a:gd name="T4" fmla="*/ 2147483647 w 862"/>
              <a:gd name="T5" fmla="*/ 2147483647 h 589"/>
              <a:gd name="T6" fmla="*/ 2147483647 w 862"/>
              <a:gd name="T7" fmla="*/ 2147483647 h 589"/>
              <a:gd name="T8" fmla="*/ 2147483647 w 862"/>
              <a:gd name="T9" fmla="*/ 2147483647 h 589"/>
              <a:gd name="T10" fmla="*/ 2147483647 w 862"/>
              <a:gd name="T11" fmla="*/ 2147483647 h 58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62"/>
              <a:gd name="T19" fmla="*/ 0 h 589"/>
              <a:gd name="T20" fmla="*/ 862 w 862"/>
              <a:gd name="T21" fmla="*/ 589 h 58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62" h="589">
                <a:moveTo>
                  <a:pt x="0" y="181"/>
                </a:moveTo>
                <a:cubicBezTo>
                  <a:pt x="61" y="90"/>
                  <a:pt x="122" y="0"/>
                  <a:pt x="182" y="45"/>
                </a:cubicBezTo>
                <a:cubicBezTo>
                  <a:pt x="242" y="90"/>
                  <a:pt x="303" y="370"/>
                  <a:pt x="363" y="453"/>
                </a:cubicBezTo>
                <a:cubicBezTo>
                  <a:pt x="423" y="536"/>
                  <a:pt x="485" y="589"/>
                  <a:pt x="545" y="544"/>
                </a:cubicBezTo>
                <a:cubicBezTo>
                  <a:pt x="605" y="499"/>
                  <a:pt x="673" y="257"/>
                  <a:pt x="726" y="181"/>
                </a:cubicBezTo>
                <a:cubicBezTo>
                  <a:pt x="779" y="105"/>
                  <a:pt x="820" y="97"/>
                  <a:pt x="862" y="9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1" name="Rectangle 88"/>
          <p:cNvSpPr>
            <a:spLocks noChangeArrowheads="1"/>
          </p:cNvSpPr>
          <p:nvPr/>
        </p:nvSpPr>
        <p:spPr bwMode="auto">
          <a:xfrm>
            <a:off x="7678616" y="2120412"/>
            <a:ext cx="948104" cy="19929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108"/>
              <a:t>OFDM</a:t>
            </a:r>
          </a:p>
        </p:txBody>
      </p:sp>
      <p:sp>
        <p:nvSpPr>
          <p:cNvPr id="1092" name="Rectangle 89"/>
          <p:cNvSpPr>
            <a:spLocks noChangeArrowheads="1"/>
          </p:cNvSpPr>
          <p:nvPr/>
        </p:nvSpPr>
        <p:spPr bwMode="auto">
          <a:xfrm>
            <a:off x="7429500" y="2120412"/>
            <a:ext cx="234462" cy="199292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108"/>
              <a:t>GI</a:t>
            </a:r>
          </a:p>
        </p:txBody>
      </p:sp>
      <p:sp>
        <p:nvSpPr>
          <p:cNvPr id="1093" name="Rectangle 90"/>
          <p:cNvSpPr>
            <a:spLocks noChangeArrowheads="1"/>
          </p:cNvSpPr>
          <p:nvPr/>
        </p:nvSpPr>
        <p:spPr bwMode="auto">
          <a:xfrm>
            <a:off x="1002323" y="4892920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0</a:t>
            </a:r>
          </a:p>
        </p:txBody>
      </p:sp>
      <p:sp>
        <p:nvSpPr>
          <p:cNvPr id="1094" name="Rectangle 91"/>
          <p:cNvSpPr>
            <a:spLocks noChangeArrowheads="1"/>
          </p:cNvSpPr>
          <p:nvPr/>
        </p:nvSpPr>
        <p:spPr bwMode="auto">
          <a:xfrm>
            <a:off x="1002323" y="5270990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1</a:t>
            </a:r>
          </a:p>
        </p:txBody>
      </p:sp>
      <p:sp>
        <p:nvSpPr>
          <p:cNvPr id="1095" name="Rectangle 92"/>
          <p:cNvSpPr>
            <a:spLocks noChangeArrowheads="1"/>
          </p:cNvSpPr>
          <p:nvPr/>
        </p:nvSpPr>
        <p:spPr bwMode="auto">
          <a:xfrm>
            <a:off x="1002323" y="5649059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2</a:t>
            </a:r>
          </a:p>
        </p:txBody>
      </p:sp>
      <p:sp>
        <p:nvSpPr>
          <p:cNvPr id="1096" name="Rectangle 93"/>
          <p:cNvSpPr>
            <a:spLocks noChangeArrowheads="1"/>
          </p:cNvSpPr>
          <p:nvPr/>
        </p:nvSpPr>
        <p:spPr bwMode="auto">
          <a:xfrm>
            <a:off x="1002323" y="6027128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1097" name="Rectangle 94"/>
          <p:cNvSpPr>
            <a:spLocks noChangeArrowheads="1"/>
          </p:cNvSpPr>
          <p:nvPr/>
        </p:nvSpPr>
        <p:spPr bwMode="auto">
          <a:xfrm>
            <a:off x="983274" y="4492870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1098" name="Line 95"/>
          <p:cNvSpPr>
            <a:spLocks noChangeShapeType="1"/>
          </p:cNvSpPr>
          <p:nvPr/>
        </p:nvSpPr>
        <p:spPr bwMode="auto">
          <a:xfrm>
            <a:off x="1381859" y="5492262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9" name="Line 96"/>
          <p:cNvSpPr>
            <a:spLocks noChangeShapeType="1"/>
          </p:cNvSpPr>
          <p:nvPr/>
        </p:nvSpPr>
        <p:spPr bwMode="auto">
          <a:xfrm>
            <a:off x="1383324" y="5093677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0" name="Line 97"/>
          <p:cNvSpPr>
            <a:spLocks noChangeShapeType="1"/>
          </p:cNvSpPr>
          <p:nvPr/>
        </p:nvSpPr>
        <p:spPr bwMode="auto">
          <a:xfrm>
            <a:off x="1383324" y="6289431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1" name="Line 98"/>
          <p:cNvSpPr>
            <a:spLocks noChangeShapeType="1"/>
          </p:cNvSpPr>
          <p:nvPr/>
        </p:nvSpPr>
        <p:spPr bwMode="auto">
          <a:xfrm>
            <a:off x="1384789" y="5890846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2" name="Line 99"/>
          <p:cNvSpPr>
            <a:spLocks noChangeShapeType="1"/>
          </p:cNvSpPr>
          <p:nvPr/>
        </p:nvSpPr>
        <p:spPr bwMode="auto">
          <a:xfrm>
            <a:off x="1384789" y="4693627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3" name="Rectangle 100"/>
          <p:cNvSpPr>
            <a:spLocks noChangeArrowheads="1"/>
          </p:cNvSpPr>
          <p:nvPr/>
        </p:nvSpPr>
        <p:spPr bwMode="auto">
          <a:xfrm>
            <a:off x="1647092" y="4626220"/>
            <a:ext cx="398585" cy="17276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⑤</a:t>
            </a:r>
          </a:p>
          <a:p>
            <a:pPr algn="ctr" eaLnBrk="1" hangingPunct="1"/>
            <a:r>
              <a:rPr lang="en-US" altLang="ja-JP" sz="1754"/>
              <a:t>G</a:t>
            </a:r>
            <a:br>
              <a:rPr lang="en-US" altLang="ja-JP" sz="1754"/>
            </a:br>
            <a:r>
              <a:rPr lang="en-US" altLang="ja-JP" sz="1754"/>
              <a:t>I</a:t>
            </a:r>
            <a:br>
              <a:rPr lang="en-US" altLang="ja-JP" sz="1754"/>
            </a:br>
            <a:r>
              <a:rPr lang="en-US" altLang="ja-JP" sz="1754"/>
              <a:t>rmv</a:t>
            </a:r>
          </a:p>
        </p:txBody>
      </p:sp>
      <p:sp>
        <p:nvSpPr>
          <p:cNvPr id="1104" name="Line 101"/>
          <p:cNvSpPr>
            <a:spLocks noChangeShapeType="1"/>
          </p:cNvSpPr>
          <p:nvPr/>
        </p:nvSpPr>
        <p:spPr bwMode="auto">
          <a:xfrm>
            <a:off x="2042747" y="5490797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5" name="Line 102"/>
          <p:cNvSpPr>
            <a:spLocks noChangeShapeType="1"/>
          </p:cNvSpPr>
          <p:nvPr/>
        </p:nvSpPr>
        <p:spPr bwMode="auto">
          <a:xfrm>
            <a:off x="2044212" y="5092212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6" name="Line 103"/>
          <p:cNvSpPr>
            <a:spLocks noChangeShapeType="1"/>
          </p:cNvSpPr>
          <p:nvPr/>
        </p:nvSpPr>
        <p:spPr bwMode="auto">
          <a:xfrm>
            <a:off x="2044212" y="6287966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7" name="Line 104"/>
          <p:cNvSpPr>
            <a:spLocks noChangeShapeType="1"/>
          </p:cNvSpPr>
          <p:nvPr/>
        </p:nvSpPr>
        <p:spPr bwMode="auto">
          <a:xfrm>
            <a:off x="2045677" y="5889381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8" name="Rectangle 105"/>
          <p:cNvSpPr>
            <a:spLocks noChangeArrowheads="1"/>
          </p:cNvSpPr>
          <p:nvPr/>
        </p:nvSpPr>
        <p:spPr bwMode="auto">
          <a:xfrm>
            <a:off x="2265485" y="4892920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0</a:t>
            </a:r>
          </a:p>
        </p:txBody>
      </p:sp>
      <p:sp>
        <p:nvSpPr>
          <p:cNvPr id="1109" name="Rectangle 106"/>
          <p:cNvSpPr>
            <a:spLocks noChangeArrowheads="1"/>
          </p:cNvSpPr>
          <p:nvPr/>
        </p:nvSpPr>
        <p:spPr bwMode="auto">
          <a:xfrm>
            <a:off x="2265485" y="5270990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1</a:t>
            </a:r>
          </a:p>
        </p:txBody>
      </p:sp>
      <p:sp>
        <p:nvSpPr>
          <p:cNvPr id="1110" name="Rectangle 107"/>
          <p:cNvSpPr>
            <a:spLocks noChangeArrowheads="1"/>
          </p:cNvSpPr>
          <p:nvPr/>
        </p:nvSpPr>
        <p:spPr bwMode="auto">
          <a:xfrm>
            <a:off x="2265485" y="5649059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2</a:t>
            </a:r>
          </a:p>
        </p:txBody>
      </p:sp>
      <p:sp>
        <p:nvSpPr>
          <p:cNvPr id="1111" name="Rectangle 108"/>
          <p:cNvSpPr>
            <a:spLocks noChangeArrowheads="1"/>
          </p:cNvSpPr>
          <p:nvPr/>
        </p:nvSpPr>
        <p:spPr bwMode="auto">
          <a:xfrm>
            <a:off x="2265485" y="6027128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1112" name="Rectangle 109"/>
          <p:cNvSpPr>
            <a:spLocks noChangeArrowheads="1"/>
          </p:cNvSpPr>
          <p:nvPr/>
        </p:nvSpPr>
        <p:spPr bwMode="auto">
          <a:xfrm>
            <a:off x="2910254" y="5024805"/>
            <a:ext cx="398585" cy="13291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⑥</a:t>
            </a:r>
          </a:p>
          <a:p>
            <a:pPr algn="ctr" eaLnBrk="1" hangingPunct="1"/>
            <a:r>
              <a:rPr lang="en-US" altLang="ja-JP" sz="1754"/>
              <a:t>F</a:t>
            </a:r>
          </a:p>
          <a:p>
            <a:pPr algn="ctr" eaLnBrk="1" hangingPunct="1"/>
            <a:r>
              <a:rPr lang="en-US" altLang="ja-JP" sz="1754"/>
              <a:t>F</a:t>
            </a:r>
          </a:p>
          <a:p>
            <a:pPr algn="ctr" eaLnBrk="1" hangingPunct="1"/>
            <a:r>
              <a:rPr lang="en-US" altLang="ja-JP" sz="1754"/>
              <a:t>T</a:t>
            </a:r>
          </a:p>
        </p:txBody>
      </p:sp>
      <p:sp>
        <p:nvSpPr>
          <p:cNvPr id="1113" name="Line 110"/>
          <p:cNvSpPr>
            <a:spLocks noChangeShapeType="1"/>
          </p:cNvSpPr>
          <p:nvPr/>
        </p:nvSpPr>
        <p:spPr bwMode="auto">
          <a:xfrm>
            <a:off x="2640624" y="5489331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4" name="Line 111"/>
          <p:cNvSpPr>
            <a:spLocks noChangeShapeType="1"/>
          </p:cNvSpPr>
          <p:nvPr/>
        </p:nvSpPr>
        <p:spPr bwMode="auto">
          <a:xfrm>
            <a:off x="2642089" y="5090746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5" name="Line 112"/>
          <p:cNvSpPr>
            <a:spLocks noChangeShapeType="1"/>
          </p:cNvSpPr>
          <p:nvPr/>
        </p:nvSpPr>
        <p:spPr bwMode="auto">
          <a:xfrm>
            <a:off x="2642089" y="62865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6" name="Line 113"/>
          <p:cNvSpPr>
            <a:spLocks noChangeShapeType="1"/>
          </p:cNvSpPr>
          <p:nvPr/>
        </p:nvSpPr>
        <p:spPr bwMode="auto">
          <a:xfrm>
            <a:off x="2643554" y="588791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7" name="Line 114"/>
          <p:cNvSpPr>
            <a:spLocks noChangeShapeType="1"/>
          </p:cNvSpPr>
          <p:nvPr/>
        </p:nvSpPr>
        <p:spPr bwMode="auto">
          <a:xfrm>
            <a:off x="3305908" y="5489331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8" name="Line 115"/>
          <p:cNvSpPr>
            <a:spLocks noChangeShapeType="1"/>
          </p:cNvSpPr>
          <p:nvPr/>
        </p:nvSpPr>
        <p:spPr bwMode="auto">
          <a:xfrm>
            <a:off x="3307374" y="5090746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9" name="Line 116"/>
          <p:cNvSpPr>
            <a:spLocks noChangeShapeType="1"/>
          </p:cNvSpPr>
          <p:nvPr/>
        </p:nvSpPr>
        <p:spPr bwMode="auto">
          <a:xfrm>
            <a:off x="3307374" y="62865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0" name="Line 117"/>
          <p:cNvSpPr>
            <a:spLocks noChangeShapeType="1"/>
          </p:cNvSpPr>
          <p:nvPr/>
        </p:nvSpPr>
        <p:spPr bwMode="auto">
          <a:xfrm>
            <a:off x="3308839" y="5887915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1" name="Rectangle 118"/>
          <p:cNvSpPr>
            <a:spLocks noChangeArrowheads="1"/>
          </p:cNvSpPr>
          <p:nvPr/>
        </p:nvSpPr>
        <p:spPr bwMode="auto">
          <a:xfrm>
            <a:off x="3591657" y="4891455"/>
            <a:ext cx="849923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 dirty="0"/>
              <a:t>d</a:t>
            </a:r>
            <a:r>
              <a:rPr lang="en-US" altLang="ja-JP" sz="1754" baseline="-25000" dirty="0"/>
              <a:t>0</a:t>
            </a:r>
            <a:r>
              <a:rPr lang="en-US" altLang="ja-JP" sz="1754" dirty="0"/>
              <a:t>=1+j</a:t>
            </a:r>
          </a:p>
        </p:txBody>
      </p:sp>
      <p:sp>
        <p:nvSpPr>
          <p:cNvPr id="1122" name="Rectangle 119"/>
          <p:cNvSpPr>
            <a:spLocks noChangeArrowheads="1"/>
          </p:cNvSpPr>
          <p:nvPr/>
        </p:nvSpPr>
        <p:spPr bwMode="auto">
          <a:xfrm>
            <a:off x="3575539" y="5224097"/>
            <a:ext cx="946638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d</a:t>
            </a:r>
            <a:r>
              <a:rPr lang="en-US" altLang="ja-JP" sz="1754" baseline="-25000"/>
              <a:t>1</a:t>
            </a:r>
            <a:r>
              <a:rPr lang="en-US" altLang="ja-JP" sz="1754"/>
              <a:t>=-1+j</a:t>
            </a:r>
          </a:p>
        </p:txBody>
      </p:sp>
      <p:sp>
        <p:nvSpPr>
          <p:cNvPr id="1123" name="Rectangle 120"/>
          <p:cNvSpPr>
            <a:spLocks noChangeArrowheads="1"/>
          </p:cNvSpPr>
          <p:nvPr/>
        </p:nvSpPr>
        <p:spPr bwMode="auto">
          <a:xfrm>
            <a:off x="3591658" y="5603631"/>
            <a:ext cx="81475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d</a:t>
            </a:r>
            <a:r>
              <a:rPr lang="en-US" altLang="ja-JP" sz="1754" baseline="-25000"/>
              <a:t>2</a:t>
            </a:r>
            <a:r>
              <a:rPr lang="en-US" altLang="ja-JP" sz="1754"/>
              <a:t>=1-j</a:t>
            </a:r>
          </a:p>
        </p:txBody>
      </p:sp>
      <p:sp>
        <p:nvSpPr>
          <p:cNvPr id="1124" name="Rectangle 121"/>
          <p:cNvSpPr>
            <a:spLocks noChangeArrowheads="1"/>
          </p:cNvSpPr>
          <p:nvPr/>
        </p:nvSpPr>
        <p:spPr bwMode="auto">
          <a:xfrm>
            <a:off x="3591658" y="6021267"/>
            <a:ext cx="930519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d</a:t>
            </a:r>
            <a:r>
              <a:rPr lang="en-US" altLang="ja-JP" sz="1754" baseline="-25000"/>
              <a:t>3</a:t>
            </a:r>
            <a:r>
              <a:rPr lang="en-US" altLang="ja-JP" sz="1754"/>
              <a:t>=-1-j</a:t>
            </a:r>
          </a:p>
        </p:txBody>
      </p:sp>
      <p:sp>
        <p:nvSpPr>
          <p:cNvPr id="1125" name="Line 122"/>
          <p:cNvSpPr>
            <a:spLocks noChangeShapeType="1"/>
          </p:cNvSpPr>
          <p:nvPr/>
        </p:nvSpPr>
        <p:spPr bwMode="auto">
          <a:xfrm>
            <a:off x="4440116" y="5490797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6" name="Line 123"/>
          <p:cNvSpPr>
            <a:spLocks noChangeShapeType="1"/>
          </p:cNvSpPr>
          <p:nvPr/>
        </p:nvSpPr>
        <p:spPr bwMode="auto">
          <a:xfrm>
            <a:off x="4441582" y="5092212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7" name="Line 124"/>
          <p:cNvSpPr>
            <a:spLocks noChangeShapeType="1"/>
          </p:cNvSpPr>
          <p:nvPr/>
        </p:nvSpPr>
        <p:spPr bwMode="auto">
          <a:xfrm>
            <a:off x="4441582" y="6287966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8" name="Line 125"/>
          <p:cNvSpPr>
            <a:spLocks noChangeShapeType="1"/>
          </p:cNvSpPr>
          <p:nvPr/>
        </p:nvSpPr>
        <p:spPr bwMode="auto">
          <a:xfrm>
            <a:off x="4443047" y="5889381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9" name="Rectangle 126"/>
          <p:cNvSpPr>
            <a:spLocks noChangeArrowheads="1"/>
          </p:cNvSpPr>
          <p:nvPr/>
        </p:nvSpPr>
        <p:spPr bwMode="auto">
          <a:xfrm>
            <a:off x="4705350" y="5024805"/>
            <a:ext cx="398585" cy="13291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⑦</a:t>
            </a:r>
          </a:p>
          <a:p>
            <a:pPr algn="ctr" eaLnBrk="1" hangingPunct="1"/>
            <a:r>
              <a:rPr lang="en-US" altLang="ja-JP" sz="1754"/>
              <a:t>De</a:t>
            </a:r>
            <a:br>
              <a:rPr lang="en-US" altLang="ja-JP" sz="1754"/>
            </a:br>
            <a:r>
              <a:rPr lang="en-US" altLang="ja-JP" sz="1754"/>
              <a:t>M</a:t>
            </a:r>
            <a:br>
              <a:rPr lang="en-US" altLang="ja-JP" sz="1754"/>
            </a:br>
            <a:r>
              <a:rPr lang="en-US" altLang="ja-JP" sz="1754"/>
              <a:t>A</a:t>
            </a:r>
            <a:br>
              <a:rPr lang="en-US" altLang="ja-JP" sz="1754"/>
            </a:br>
            <a:r>
              <a:rPr lang="en-US" altLang="ja-JP" sz="1754"/>
              <a:t>P</a:t>
            </a:r>
          </a:p>
        </p:txBody>
      </p:sp>
      <p:sp>
        <p:nvSpPr>
          <p:cNvPr id="1130" name="Line 127"/>
          <p:cNvSpPr>
            <a:spLocks noChangeShapeType="1"/>
          </p:cNvSpPr>
          <p:nvPr/>
        </p:nvSpPr>
        <p:spPr bwMode="auto">
          <a:xfrm>
            <a:off x="5101005" y="5490797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1" name="Line 128"/>
          <p:cNvSpPr>
            <a:spLocks noChangeShapeType="1"/>
          </p:cNvSpPr>
          <p:nvPr/>
        </p:nvSpPr>
        <p:spPr bwMode="auto">
          <a:xfrm>
            <a:off x="5102470" y="5092212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2" name="Line 129"/>
          <p:cNvSpPr>
            <a:spLocks noChangeShapeType="1"/>
          </p:cNvSpPr>
          <p:nvPr/>
        </p:nvSpPr>
        <p:spPr bwMode="auto">
          <a:xfrm>
            <a:off x="5102470" y="6287966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3" name="Line 130"/>
          <p:cNvSpPr>
            <a:spLocks noChangeShapeType="1"/>
          </p:cNvSpPr>
          <p:nvPr/>
        </p:nvSpPr>
        <p:spPr bwMode="auto">
          <a:xfrm>
            <a:off x="5103936" y="5889381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4" name="Rectangle 131"/>
          <p:cNvSpPr>
            <a:spLocks noChangeArrowheads="1"/>
          </p:cNvSpPr>
          <p:nvPr/>
        </p:nvSpPr>
        <p:spPr bwMode="auto">
          <a:xfrm>
            <a:off x="5303227" y="4938347"/>
            <a:ext cx="43473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00</a:t>
            </a:r>
          </a:p>
        </p:txBody>
      </p:sp>
      <p:sp>
        <p:nvSpPr>
          <p:cNvPr id="1135" name="Rectangle 132"/>
          <p:cNvSpPr>
            <a:spLocks noChangeArrowheads="1"/>
          </p:cNvSpPr>
          <p:nvPr/>
        </p:nvSpPr>
        <p:spPr bwMode="auto">
          <a:xfrm>
            <a:off x="5303227" y="5336931"/>
            <a:ext cx="43473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01</a:t>
            </a:r>
          </a:p>
        </p:txBody>
      </p:sp>
      <p:sp>
        <p:nvSpPr>
          <p:cNvPr id="1136" name="Rectangle 133"/>
          <p:cNvSpPr>
            <a:spLocks noChangeArrowheads="1"/>
          </p:cNvSpPr>
          <p:nvPr/>
        </p:nvSpPr>
        <p:spPr bwMode="auto">
          <a:xfrm>
            <a:off x="5303227" y="5688624"/>
            <a:ext cx="43473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10</a:t>
            </a:r>
          </a:p>
        </p:txBody>
      </p:sp>
      <p:sp>
        <p:nvSpPr>
          <p:cNvPr id="1137" name="Rectangle 134"/>
          <p:cNvSpPr>
            <a:spLocks noChangeArrowheads="1"/>
          </p:cNvSpPr>
          <p:nvPr/>
        </p:nvSpPr>
        <p:spPr bwMode="auto">
          <a:xfrm>
            <a:off x="5303228" y="6087208"/>
            <a:ext cx="418063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11</a:t>
            </a:r>
          </a:p>
        </p:txBody>
      </p:sp>
      <p:sp>
        <p:nvSpPr>
          <p:cNvPr id="1138" name="Line 136"/>
          <p:cNvSpPr>
            <a:spLocks noChangeShapeType="1"/>
          </p:cNvSpPr>
          <p:nvPr/>
        </p:nvSpPr>
        <p:spPr bwMode="auto">
          <a:xfrm>
            <a:off x="6365631" y="5690089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9" name="Rectangle 137"/>
          <p:cNvSpPr>
            <a:spLocks noChangeArrowheads="1"/>
          </p:cNvSpPr>
          <p:nvPr/>
        </p:nvSpPr>
        <p:spPr bwMode="auto">
          <a:xfrm>
            <a:off x="5965581" y="5024805"/>
            <a:ext cx="398585" cy="13291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754"/>
              <a:t>⑧</a:t>
            </a:r>
          </a:p>
        </p:txBody>
      </p:sp>
      <p:sp>
        <p:nvSpPr>
          <p:cNvPr id="1140" name="Line 138"/>
          <p:cNvSpPr>
            <a:spLocks noChangeShapeType="1"/>
          </p:cNvSpPr>
          <p:nvPr/>
        </p:nvSpPr>
        <p:spPr bwMode="auto">
          <a:xfrm>
            <a:off x="5701812" y="5490797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1" name="Line 139"/>
          <p:cNvSpPr>
            <a:spLocks noChangeShapeType="1"/>
          </p:cNvSpPr>
          <p:nvPr/>
        </p:nvSpPr>
        <p:spPr bwMode="auto">
          <a:xfrm>
            <a:off x="5703277" y="5092212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2" name="Line 140"/>
          <p:cNvSpPr>
            <a:spLocks noChangeShapeType="1"/>
          </p:cNvSpPr>
          <p:nvPr/>
        </p:nvSpPr>
        <p:spPr bwMode="auto">
          <a:xfrm>
            <a:off x="5703277" y="6287966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3" name="Line 141"/>
          <p:cNvSpPr>
            <a:spLocks noChangeShapeType="1"/>
          </p:cNvSpPr>
          <p:nvPr/>
        </p:nvSpPr>
        <p:spPr bwMode="auto">
          <a:xfrm>
            <a:off x="5704743" y="5889381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44" name="Text Box 142"/>
          <p:cNvSpPr txBox="1">
            <a:spLocks noChangeArrowheads="1"/>
          </p:cNvSpPr>
          <p:nvPr/>
        </p:nvSpPr>
        <p:spPr bwMode="auto">
          <a:xfrm>
            <a:off x="6699739" y="5489331"/>
            <a:ext cx="1329104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754"/>
              <a:t>00011011</a:t>
            </a:r>
          </a:p>
        </p:txBody>
      </p:sp>
      <p:graphicFrame>
        <p:nvGraphicFramePr>
          <p:cNvPr id="1027" name="Object 143"/>
          <p:cNvGraphicFramePr>
            <a:graphicFrameLocks noChangeAspect="1"/>
          </p:cNvGraphicFramePr>
          <p:nvPr/>
        </p:nvGraphicFramePr>
        <p:xfrm>
          <a:off x="5622681" y="3048000"/>
          <a:ext cx="3081703" cy="1156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数式" r:id="rId5" imgW="3085920" imgH="1447560" progId="Equation.3">
                  <p:embed/>
                </p:oleObj>
              </mc:Choice>
              <mc:Fallback>
                <p:oleObj name="数式" r:id="rId5" imgW="3085920" imgH="1447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2681" y="3048000"/>
                        <a:ext cx="3081703" cy="11561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5" name="Rectangle 144"/>
          <p:cNvSpPr>
            <a:spLocks noChangeArrowheads="1"/>
          </p:cNvSpPr>
          <p:nvPr/>
        </p:nvSpPr>
        <p:spPr bwMode="auto">
          <a:xfrm>
            <a:off x="7230208" y="902678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1146" name="Rectangle 145"/>
          <p:cNvSpPr>
            <a:spLocks noChangeArrowheads="1"/>
          </p:cNvSpPr>
          <p:nvPr/>
        </p:nvSpPr>
        <p:spPr bwMode="auto">
          <a:xfrm>
            <a:off x="7515958" y="902678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0</a:t>
            </a:r>
          </a:p>
        </p:txBody>
      </p:sp>
      <p:sp>
        <p:nvSpPr>
          <p:cNvPr id="1147" name="Rectangle 146"/>
          <p:cNvSpPr>
            <a:spLocks noChangeArrowheads="1"/>
          </p:cNvSpPr>
          <p:nvPr/>
        </p:nvSpPr>
        <p:spPr bwMode="auto">
          <a:xfrm>
            <a:off x="7781192" y="902678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1</a:t>
            </a:r>
          </a:p>
        </p:txBody>
      </p:sp>
      <p:sp>
        <p:nvSpPr>
          <p:cNvPr id="1148" name="Rectangle 147"/>
          <p:cNvSpPr>
            <a:spLocks noChangeArrowheads="1"/>
          </p:cNvSpPr>
          <p:nvPr/>
        </p:nvSpPr>
        <p:spPr bwMode="auto">
          <a:xfrm>
            <a:off x="8046427" y="902678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2</a:t>
            </a:r>
          </a:p>
        </p:txBody>
      </p:sp>
      <p:sp>
        <p:nvSpPr>
          <p:cNvPr id="1149" name="Rectangle 148"/>
          <p:cNvSpPr>
            <a:spLocks noChangeArrowheads="1"/>
          </p:cNvSpPr>
          <p:nvPr/>
        </p:nvSpPr>
        <p:spPr bwMode="auto">
          <a:xfrm>
            <a:off x="8311662" y="902678"/>
            <a:ext cx="393056" cy="362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57263" eaLnBrk="0" hangingPunct="0"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754"/>
              <a:t>u</a:t>
            </a:r>
            <a:r>
              <a:rPr lang="en-US" altLang="ja-JP" sz="1754" baseline="-25000"/>
              <a:t>3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17282"/>
            <a:ext cx="8229600" cy="652096"/>
          </a:xfrm>
        </p:spPr>
        <p:txBody>
          <a:bodyPr/>
          <a:lstStyle/>
          <a:p>
            <a:pPr algn="l" eaLnBrk="1" hangingPunct="1"/>
            <a:r>
              <a:rPr lang="en-US" altLang="ja-JP" sz="3877" dirty="0" smtClean="0"/>
              <a:t>LAB9 OFDM</a:t>
            </a:r>
            <a:endParaRPr lang="en-US" altLang="ja-JP" sz="3877" dirty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69378"/>
            <a:ext cx="8229600" cy="2325565"/>
          </a:xfrm>
        </p:spPr>
        <p:txBody>
          <a:bodyPr/>
          <a:lstStyle/>
          <a:p>
            <a:pPr marL="597892" indent="-597892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ja-JP" sz="2400" dirty="0" smtClean="0"/>
              <a:t>Please draw OFDM symbol complex wave form including GI when you send “00011011”.</a:t>
            </a:r>
          </a:p>
          <a:p>
            <a:pPr marL="597892" indent="-597892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ja-JP" sz="2400" dirty="0" smtClean="0"/>
              <a:t>Please </a:t>
            </a:r>
            <a:r>
              <a:rPr lang="en-US" altLang="ja-JP" sz="2400" dirty="0"/>
              <a:t>draw OFDM symbol complex wave form including GI when you send “10010011”.</a:t>
            </a:r>
          </a:p>
          <a:p>
            <a:pPr marL="597892" indent="-597892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ja-JP" sz="2400" dirty="0"/>
              <a:t>Please draw OFDM symbol complex wave form including GI when you send “00000000”.</a:t>
            </a:r>
          </a:p>
          <a:p>
            <a:pPr marL="597892" indent="-597892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ja-JP" sz="2400" dirty="0"/>
              <a:t>Compare those </a:t>
            </a:r>
            <a:r>
              <a:rPr lang="en-US" altLang="ja-JP" sz="2400" dirty="0" smtClean="0"/>
              <a:t>3 </a:t>
            </a:r>
            <a:r>
              <a:rPr lang="en-US" altLang="ja-JP" sz="2400" dirty="0"/>
              <a:t>waveform. Then Did you find any problem? If yes, please state the problem.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1314450" y="3877803"/>
            <a:ext cx="5783873" cy="2791557"/>
            <a:chOff x="1314450" y="3494943"/>
            <a:chExt cx="5783873" cy="2791557"/>
          </a:xfrm>
        </p:grpSpPr>
        <p:sp>
          <p:nvSpPr>
            <p:cNvPr id="3077" name="Line 6"/>
            <p:cNvSpPr>
              <a:spLocks noChangeShapeType="1"/>
            </p:cNvSpPr>
            <p:nvPr/>
          </p:nvSpPr>
          <p:spPr bwMode="auto">
            <a:xfrm flipV="1">
              <a:off x="1581150" y="3694235"/>
              <a:ext cx="0" cy="11957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78" name="Line 7"/>
            <p:cNvSpPr>
              <a:spLocks noChangeShapeType="1"/>
            </p:cNvSpPr>
            <p:nvPr/>
          </p:nvSpPr>
          <p:spPr bwMode="auto">
            <a:xfrm>
              <a:off x="1581151" y="4359520"/>
              <a:ext cx="47200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79" name="Text Box 8"/>
            <p:cNvSpPr txBox="1">
              <a:spLocks noChangeArrowheads="1"/>
            </p:cNvSpPr>
            <p:nvPr/>
          </p:nvSpPr>
          <p:spPr bwMode="auto">
            <a:xfrm>
              <a:off x="6367097" y="4160228"/>
              <a:ext cx="731226" cy="362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1754"/>
                <a:t>Time</a:t>
              </a:r>
            </a:p>
          </p:txBody>
        </p:sp>
        <p:sp>
          <p:nvSpPr>
            <p:cNvPr id="3080" name="Line 9"/>
            <p:cNvSpPr>
              <a:spLocks noChangeShapeType="1"/>
            </p:cNvSpPr>
            <p:nvPr/>
          </p:nvSpPr>
          <p:spPr bwMode="auto">
            <a:xfrm>
              <a:off x="1581150" y="5688623"/>
              <a:ext cx="46525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81" name="Line 10"/>
            <p:cNvSpPr>
              <a:spLocks noChangeShapeType="1"/>
            </p:cNvSpPr>
            <p:nvPr/>
          </p:nvSpPr>
          <p:spPr bwMode="auto">
            <a:xfrm>
              <a:off x="2246435" y="5421923"/>
              <a:ext cx="0" cy="265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82" name="Line 11"/>
            <p:cNvSpPr>
              <a:spLocks noChangeShapeType="1"/>
            </p:cNvSpPr>
            <p:nvPr/>
          </p:nvSpPr>
          <p:spPr bwMode="auto">
            <a:xfrm>
              <a:off x="2910254" y="5222631"/>
              <a:ext cx="0" cy="4645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83" name="Line 12"/>
            <p:cNvSpPr>
              <a:spLocks noChangeShapeType="1"/>
            </p:cNvSpPr>
            <p:nvPr/>
          </p:nvSpPr>
          <p:spPr bwMode="auto">
            <a:xfrm flipV="1">
              <a:off x="3575538" y="5688624"/>
              <a:ext cx="1466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84" name="Line 13"/>
            <p:cNvSpPr>
              <a:spLocks noChangeShapeType="1"/>
            </p:cNvSpPr>
            <p:nvPr/>
          </p:nvSpPr>
          <p:spPr bwMode="auto">
            <a:xfrm flipV="1">
              <a:off x="4239359" y="5687159"/>
              <a:ext cx="1465" cy="266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85" name="Line 14"/>
            <p:cNvSpPr>
              <a:spLocks noChangeShapeType="1"/>
            </p:cNvSpPr>
            <p:nvPr/>
          </p:nvSpPr>
          <p:spPr bwMode="auto">
            <a:xfrm>
              <a:off x="4904643" y="5423389"/>
              <a:ext cx="0" cy="2652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grpSp>
          <p:nvGrpSpPr>
            <p:cNvPr id="3086" name="Group 22"/>
            <p:cNvGrpSpPr>
              <a:grpSpLocks/>
            </p:cNvGrpSpPr>
            <p:nvPr/>
          </p:nvGrpSpPr>
          <p:grpSpPr bwMode="auto">
            <a:xfrm flipV="1">
              <a:off x="2246435" y="4092820"/>
              <a:ext cx="2658208" cy="731226"/>
              <a:chOff x="1306" y="2296"/>
              <a:chExt cx="1814" cy="499"/>
            </a:xfrm>
          </p:grpSpPr>
          <p:sp>
            <p:nvSpPr>
              <p:cNvPr id="3098" name="Line 17"/>
              <p:cNvSpPr>
                <a:spLocks noChangeShapeType="1"/>
              </p:cNvSpPr>
              <p:nvPr/>
            </p:nvSpPr>
            <p:spPr bwMode="auto">
              <a:xfrm>
                <a:off x="1306" y="2296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99" name="Line 18"/>
              <p:cNvSpPr>
                <a:spLocks noChangeShapeType="1"/>
              </p:cNvSpPr>
              <p:nvPr/>
            </p:nvSpPr>
            <p:spPr bwMode="auto">
              <a:xfrm flipV="1">
                <a:off x="1760" y="2614"/>
                <a:ext cx="1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00" name="Line 19"/>
              <p:cNvSpPr>
                <a:spLocks noChangeShapeType="1"/>
              </p:cNvSpPr>
              <p:nvPr/>
            </p:nvSpPr>
            <p:spPr bwMode="auto">
              <a:xfrm flipV="1">
                <a:off x="2213" y="2613"/>
                <a:ext cx="1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01" name="Line 20"/>
              <p:cNvSpPr>
                <a:spLocks noChangeShapeType="1"/>
              </p:cNvSpPr>
              <p:nvPr/>
            </p:nvSpPr>
            <p:spPr bwMode="auto">
              <a:xfrm>
                <a:off x="2667" y="2433"/>
                <a:ext cx="0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02" name="Line 21"/>
              <p:cNvSpPr>
                <a:spLocks noChangeShapeType="1"/>
              </p:cNvSpPr>
              <p:nvPr/>
            </p:nvSpPr>
            <p:spPr bwMode="auto">
              <a:xfrm>
                <a:off x="3120" y="2296"/>
                <a:ext cx="0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3087" name="Line 23"/>
            <p:cNvSpPr>
              <a:spLocks noChangeShapeType="1"/>
            </p:cNvSpPr>
            <p:nvPr/>
          </p:nvSpPr>
          <p:spPr bwMode="auto">
            <a:xfrm flipV="1">
              <a:off x="1581150" y="5090746"/>
              <a:ext cx="0" cy="11957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88" name="Text Box 24"/>
            <p:cNvSpPr txBox="1">
              <a:spLocks noChangeArrowheads="1"/>
            </p:cNvSpPr>
            <p:nvPr/>
          </p:nvSpPr>
          <p:spPr bwMode="auto">
            <a:xfrm>
              <a:off x="6367097" y="5489331"/>
              <a:ext cx="731226" cy="362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1754"/>
                <a:t>Time</a:t>
              </a:r>
            </a:p>
          </p:txBody>
        </p:sp>
        <p:sp>
          <p:nvSpPr>
            <p:cNvPr id="3089" name="Text Box 25"/>
            <p:cNvSpPr txBox="1">
              <a:spLocks noChangeArrowheads="1"/>
            </p:cNvSpPr>
            <p:nvPr/>
          </p:nvSpPr>
          <p:spPr bwMode="auto">
            <a:xfrm>
              <a:off x="1314450" y="3560885"/>
              <a:ext cx="332642" cy="362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1754"/>
                <a:t>I</a:t>
              </a:r>
            </a:p>
          </p:txBody>
        </p:sp>
        <p:sp>
          <p:nvSpPr>
            <p:cNvPr id="3090" name="Text Box 26"/>
            <p:cNvSpPr txBox="1">
              <a:spLocks noChangeArrowheads="1"/>
            </p:cNvSpPr>
            <p:nvPr/>
          </p:nvSpPr>
          <p:spPr bwMode="auto">
            <a:xfrm>
              <a:off x="1314450" y="4889990"/>
              <a:ext cx="332642" cy="362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1754"/>
                <a:t>Q</a:t>
              </a:r>
            </a:p>
          </p:txBody>
        </p:sp>
        <p:sp>
          <p:nvSpPr>
            <p:cNvPr id="3091" name="Line 27"/>
            <p:cNvSpPr>
              <a:spLocks noChangeShapeType="1"/>
            </p:cNvSpPr>
            <p:nvPr/>
          </p:nvSpPr>
          <p:spPr bwMode="auto">
            <a:xfrm>
              <a:off x="1913792" y="3761643"/>
              <a:ext cx="0" cy="2524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2" name="Line 28"/>
            <p:cNvSpPr>
              <a:spLocks noChangeShapeType="1"/>
            </p:cNvSpPr>
            <p:nvPr/>
          </p:nvSpPr>
          <p:spPr bwMode="auto">
            <a:xfrm>
              <a:off x="2577612" y="3761643"/>
              <a:ext cx="0" cy="2524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3" name="Line 29"/>
            <p:cNvSpPr>
              <a:spLocks noChangeShapeType="1"/>
            </p:cNvSpPr>
            <p:nvPr/>
          </p:nvSpPr>
          <p:spPr bwMode="auto">
            <a:xfrm>
              <a:off x="5237285" y="3761643"/>
              <a:ext cx="0" cy="2524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4" name="Line 30"/>
            <p:cNvSpPr>
              <a:spLocks noChangeShapeType="1"/>
            </p:cNvSpPr>
            <p:nvPr/>
          </p:nvSpPr>
          <p:spPr bwMode="auto">
            <a:xfrm>
              <a:off x="2577612" y="3827585"/>
              <a:ext cx="26596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95" name="Text Box 31"/>
            <p:cNvSpPr txBox="1">
              <a:spLocks noChangeArrowheads="1"/>
            </p:cNvSpPr>
            <p:nvPr/>
          </p:nvSpPr>
          <p:spPr bwMode="auto">
            <a:xfrm>
              <a:off x="2976197" y="3494943"/>
              <a:ext cx="1861038" cy="362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1754"/>
                <a:t>Effective Symbol</a:t>
              </a:r>
            </a:p>
          </p:txBody>
        </p:sp>
        <p:sp>
          <p:nvSpPr>
            <p:cNvPr id="3096" name="Text Box 32"/>
            <p:cNvSpPr txBox="1">
              <a:spLocks noChangeArrowheads="1"/>
            </p:cNvSpPr>
            <p:nvPr/>
          </p:nvSpPr>
          <p:spPr bwMode="auto">
            <a:xfrm>
              <a:off x="2045677" y="3694236"/>
              <a:ext cx="531935" cy="362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defTabSz="957263" eaLnBrk="0" hangingPunct="0"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kumimoji="1" sz="19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1754"/>
                <a:t>GI</a:t>
              </a:r>
            </a:p>
          </p:txBody>
        </p:sp>
      </p:grp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LAB9 1) answer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r>
              <a:rPr lang="en-US" altLang="ja-JP" sz="1400" dirty="0"/>
              <a:t>%%</a:t>
            </a:r>
          </a:p>
          <a:p>
            <a:r>
              <a:rPr lang="en-US" altLang="ja-JP" sz="1400" dirty="0"/>
              <a:t>data=[0,1,2,3]; % 0-&gt;00, 1-&gt;01, 2-&gt;10, 3-&gt;11</a:t>
            </a:r>
          </a:p>
          <a:p>
            <a:r>
              <a:rPr lang="en-US" altLang="ja-JP" sz="1400" dirty="0"/>
              <a:t>% MAP</a:t>
            </a:r>
          </a:p>
          <a:p>
            <a:r>
              <a:rPr lang="nn-NO" altLang="ja-JP" sz="1400" dirty="0"/>
              <a:t>modqpsk= [1+i, -1+i, 1-i, -1-i];</a:t>
            </a:r>
          </a:p>
          <a:p>
            <a:r>
              <a:rPr lang="en-US" altLang="ja-JP" sz="1400" dirty="0" err="1"/>
              <a:t>const</a:t>
            </a:r>
            <a:r>
              <a:rPr lang="en-US" altLang="ja-JP" sz="1400" dirty="0"/>
              <a:t> =</a:t>
            </a:r>
            <a:r>
              <a:rPr lang="en-US" altLang="ja-JP" sz="1400" dirty="0" err="1"/>
              <a:t>modqpsk</a:t>
            </a:r>
            <a:r>
              <a:rPr lang="en-US" altLang="ja-JP" sz="1400" dirty="0"/>
              <a:t>(data+1);</a:t>
            </a:r>
          </a:p>
          <a:p>
            <a:r>
              <a:rPr lang="en-US" altLang="ja-JP" sz="1400" dirty="0"/>
              <a:t>% IFFT</a:t>
            </a:r>
          </a:p>
          <a:p>
            <a:r>
              <a:rPr lang="en-US" altLang="ja-JP" sz="1400" dirty="0" err="1"/>
              <a:t>uu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ifft</a:t>
            </a:r>
            <a:r>
              <a:rPr lang="en-US" altLang="ja-JP" sz="1400" dirty="0"/>
              <a:t>(</a:t>
            </a:r>
            <a:r>
              <a:rPr lang="en-US" altLang="ja-JP" sz="1400" dirty="0" err="1"/>
              <a:t>const</a:t>
            </a:r>
            <a:r>
              <a:rPr lang="en-US" altLang="ja-JP" sz="1400" dirty="0"/>
              <a:t>);</a:t>
            </a:r>
          </a:p>
          <a:p>
            <a:r>
              <a:rPr lang="en-US" altLang="ja-JP" sz="1400" dirty="0"/>
              <a:t>% GI ADD</a:t>
            </a:r>
          </a:p>
          <a:p>
            <a:r>
              <a:rPr lang="en-US" altLang="ja-JP" sz="1400" dirty="0" err="1"/>
              <a:t>uu_g</a:t>
            </a:r>
            <a:r>
              <a:rPr lang="en-US" altLang="ja-JP" sz="1400" dirty="0"/>
              <a:t> =[</a:t>
            </a:r>
            <a:r>
              <a:rPr lang="en-US" altLang="ja-JP" sz="1400" dirty="0" err="1"/>
              <a:t>uu</a:t>
            </a:r>
            <a:r>
              <a:rPr lang="en-US" altLang="ja-JP" sz="1400" dirty="0"/>
              <a:t>(4), </a:t>
            </a:r>
            <a:r>
              <a:rPr lang="en-US" altLang="ja-JP" sz="1400" dirty="0" err="1"/>
              <a:t>uu</a:t>
            </a:r>
            <a:r>
              <a:rPr lang="en-US" altLang="ja-JP" sz="1400" dirty="0"/>
              <a:t>];</a:t>
            </a:r>
          </a:p>
          <a:p>
            <a:r>
              <a:rPr lang="en-US" altLang="ja-JP" sz="1400" dirty="0"/>
              <a:t>% FIGURE</a:t>
            </a:r>
          </a:p>
          <a:p>
            <a:r>
              <a:rPr lang="en-US" altLang="ja-JP" sz="1400" dirty="0"/>
              <a:t>figure(81)</a:t>
            </a:r>
          </a:p>
          <a:p>
            <a:r>
              <a:rPr lang="en-US" altLang="ja-JP" sz="1400" dirty="0"/>
              <a:t>subplot(3,1,1); plot(real(</a:t>
            </a:r>
            <a:r>
              <a:rPr lang="en-US" altLang="ja-JP" sz="1400" dirty="0" err="1"/>
              <a:t>uu_g</a:t>
            </a:r>
            <a:r>
              <a:rPr lang="en-US" altLang="ja-JP" sz="1400" dirty="0"/>
              <a:t>),'*-'); axis([1 5 -2 2]);</a:t>
            </a:r>
          </a:p>
          <a:p>
            <a:r>
              <a:rPr lang="en-US" altLang="ja-JP" sz="1400" dirty="0"/>
              <a:t>subplot(3,1,2); plot(</a:t>
            </a:r>
            <a:r>
              <a:rPr lang="en-US" altLang="ja-JP" sz="1400" dirty="0" err="1"/>
              <a:t>imag</a:t>
            </a:r>
            <a:r>
              <a:rPr lang="en-US" altLang="ja-JP" sz="1400" dirty="0"/>
              <a:t>(</a:t>
            </a:r>
            <a:r>
              <a:rPr lang="en-US" altLang="ja-JP" sz="1400" dirty="0" err="1"/>
              <a:t>uu_g</a:t>
            </a:r>
            <a:r>
              <a:rPr lang="en-US" altLang="ja-JP" sz="1400" dirty="0"/>
              <a:t>),'*-'); axis([1 5 -2 2]);</a:t>
            </a:r>
          </a:p>
          <a:p>
            <a:r>
              <a:rPr lang="en-US" altLang="ja-JP" sz="1400" dirty="0"/>
              <a:t>subplot(3,1,3); plot(abs(</a:t>
            </a:r>
            <a:r>
              <a:rPr lang="en-US" altLang="ja-JP" sz="1400" dirty="0" err="1"/>
              <a:t>uu_g</a:t>
            </a:r>
            <a:r>
              <a:rPr lang="en-US" altLang="ja-JP" sz="1400" dirty="0"/>
              <a:t>),'*-'); axis([1 5 -2 2]);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252" y="1610472"/>
            <a:ext cx="4280748" cy="39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15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17282"/>
            <a:ext cx="8229600" cy="652096"/>
          </a:xfrm>
        </p:spPr>
        <p:txBody>
          <a:bodyPr/>
          <a:lstStyle/>
          <a:p>
            <a:pPr algn="l" eaLnBrk="1" hangingPunct="1"/>
            <a:r>
              <a:rPr lang="en-US" altLang="ja-JP" sz="3877" dirty="0" smtClean="0"/>
              <a:t>LAB10  OFDM</a:t>
            </a:r>
            <a:endParaRPr lang="en-US" altLang="ja-JP" sz="3877" dirty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36640" y="1628800"/>
            <a:ext cx="8229600" cy="232556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400" dirty="0" smtClean="0"/>
              <a:t>MAKE 100 symbol OFDM signal based on previous 4 point OFDM + 1 point GI.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ja-JP" sz="24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400" dirty="0" smtClean="0"/>
              <a:t>Add noise of SNR=10dB</a:t>
            </a:r>
            <a:endParaRPr lang="en-US" altLang="ja-JP" sz="240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820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ja-JP" sz="3877" dirty="0" smtClean="0"/>
              <a:t>LAB10  OFDM answer</a:t>
            </a:r>
            <a:endParaRPr lang="en-US" altLang="ja-JP" sz="3877" dirty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07504" y="1196752"/>
            <a:ext cx="4032448" cy="5256584"/>
          </a:xfrm>
        </p:spPr>
        <p:txBody>
          <a:bodyPr/>
          <a:lstStyle/>
          <a:p>
            <a:r>
              <a:rPr lang="en-US" altLang="ja-JP" sz="1000" dirty="0" smtClean="0"/>
              <a:t>% Simple </a:t>
            </a:r>
            <a:r>
              <a:rPr lang="en-US" altLang="ja-JP" sz="1000" dirty="0"/>
              <a:t>OFDM system (send 8 bits/symbol * 100 symbol)</a:t>
            </a:r>
          </a:p>
          <a:p>
            <a:r>
              <a:rPr lang="en-US" altLang="ja-JP" sz="1000" dirty="0"/>
              <a:t>% Fire Wada</a:t>
            </a:r>
          </a:p>
          <a:p>
            <a:r>
              <a:rPr lang="en-US" altLang="ja-JP" sz="1000" dirty="0"/>
              <a:t>clear all;</a:t>
            </a:r>
          </a:p>
          <a:p>
            <a:r>
              <a:rPr lang="en-US" altLang="ja-JP" sz="1000" dirty="0" err="1"/>
              <a:t>num_symbol</a:t>
            </a:r>
            <a:r>
              <a:rPr lang="en-US" altLang="ja-JP" sz="1000" dirty="0"/>
              <a:t> = 100;   % number of symbols</a:t>
            </a:r>
          </a:p>
          <a:p>
            <a:r>
              <a:rPr lang="en-US" altLang="ja-JP" sz="1000" dirty="0" err="1"/>
              <a:t>n_symbol</a:t>
            </a:r>
            <a:r>
              <a:rPr lang="en-US" altLang="ja-JP" sz="1000" dirty="0"/>
              <a:t> = 4;       % points in symbol </a:t>
            </a:r>
          </a:p>
          <a:p>
            <a:r>
              <a:rPr lang="en-US" altLang="ja-JP" sz="1000" dirty="0"/>
              <a:t>M = 4;              %  size of signal constellation</a:t>
            </a:r>
          </a:p>
          <a:p>
            <a:r>
              <a:rPr lang="nn-NO" altLang="ja-JP" sz="1000" dirty="0"/>
              <a:t>modqpsk= [1+i, -1+i, 1-i, -1-i];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1 . create random data</a:t>
            </a:r>
          </a:p>
          <a:p>
            <a:r>
              <a:rPr lang="en-US" altLang="ja-JP" sz="1000" dirty="0"/>
              <a:t>data = floor(rand(</a:t>
            </a:r>
            <a:r>
              <a:rPr lang="en-US" altLang="ja-JP" sz="1000" dirty="0" err="1"/>
              <a:t>n_symbol,num_symbol</a:t>
            </a:r>
            <a:r>
              <a:rPr lang="en-US" altLang="ja-JP" sz="1000" dirty="0"/>
              <a:t>)*M);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2. mapping into I-Q constellation</a:t>
            </a:r>
          </a:p>
          <a:p>
            <a:r>
              <a:rPr lang="en-US" altLang="ja-JP" sz="1000" dirty="0"/>
              <a:t>data_1 = </a:t>
            </a:r>
            <a:r>
              <a:rPr lang="en-US" altLang="ja-JP" sz="1000" dirty="0" err="1"/>
              <a:t>modqpsk</a:t>
            </a:r>
            <a:r>
              <a:rPr lang="en-US" altLang="ja-JP" sz="1000" dirty="0"/>
              <a:t>(1+data);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figure(100);</a:t>
            </a:r>
          </a:p>
          <a:p>
            <a:r>
              <a:rPr lang="en-US" altLang="ja-JP" sz="1000" dirty="0"/>
              <a:t>subplot(2,2,1);</a:t>
            </a:r>
          </a:p>
          <a:p>
            <a:r>
              <a:rPr lang="en-US" altLang="ja-JP" sz="1000" dirty="0"/>
              <a:t>plot(data_1,'r.');</a:t>
            </a:r>
          </a:p>
          <a:p>
            <a:r>
              <a:rPr lang="pt-BR" altLang="ja-JP" sz="1000" dirty="0"/>
              <a:t>axis([-3 3 -3 3])</a:t>
            </a:r>
          </a:p>
          <a:p>
            <a:r>
              <a:rPr lang="en-US" altLang="ja-JP" sz="1000" dirty="0"/>
              <a:t>title('data constellation')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data_2 = data_1;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3. IFFT </a:t>
            </a:r>
          </a:p>
          <a:p>
            <a:r>
              <a:rPr lang="en-US" altLang="ja-JP" sz="1000" dirty="0"/>
              <a:t>data_3 = </a:t>
            </a:r>
            <a:r>
              <a:rPr lang="en-US" altLang="ja-JP" sz="1000" dirty="0" err="1"/>
              <a:t>ifft</a:t>
            </a:r>
            <a:r>
              <a:rPr lang="en-US" altLang="ja-JP" sz="1000" dirty="0"/>
              <a:t>(data_2);</a:t>
            </a:r>
          </a:p>
          <a:p>
            <a:r>
              <a:rPr lang="en-US" altLang="ja-JP" sz="1000" dirty="0"/>
              <a:t>subplot(2,2,2);</a:t>
            </a:r>
          </a:p>
          <a:p>
            <a:r>
              <a:rPr lang="en-US" altLang="ja-JP" sz="1000" dirty="0"/>
              <a:t>plot((real(data_3)),'-');</a:t>
            </a:r>
          </a:p>
          <a:p>
            <a:r>
              <a:rPr lang="en-US" altLang="ja-JP" sz="1000" dirty="0"/>
              <a:t>title('IFFT');</a:t>
            </a: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half" idx="2"/>
          </p:nvPr>
        </p:nvSpPr>
        <p:spPr>
          <a:xfrm>
            <a:off x="3923928" y="1052736"/>
            <a:ext cx="5112568" cy="5256584"/>
          </a:xfrm>
        </p:spPr>
        <p:txBody>
          <a:bodyPr/>
          <a:lstStyle/>
          <a:p>
            <a:r>
              <a:rPr lang="en-US" altLang="ja-JP" sz="1000" dirty="0"/>
              <a:t>%% 4. GI add</a:t>
            </a:r>
          </a:p>
          <a:p>
            <a:r>
              <a:rPr lang="en-US" altLang="ja-JP" sz="1000" dirty="0"/>
              <a:t>data_4 = [data_3(</a:t>
            </a:r>
            <a:r>
              <a:rPr lang="en-US" altLang="ja-JP" sz="1000" dirty="0" err="1"/>
              <a:t>n_symbol</a:t>
            </a:r>
            <a:r>
              <a:rPr lang="en-US" altLang="ja-JP" sz="1000" dirty="0"/>
              <a:t>,:);data_3];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%%4.1 Add Noise</a:t>
            </a:r>
          </a:p>
          <a:p>
            <a:r>
              <a:rPr lang="en-US" altLang="ja-JP" sz="1000" dirty="0" err="1"/>
              <a:t>sigpower</a:t>
            </a:r>
            <a:r>
              <a:rPr lang="en-US" altLang="ja-JP" sz="1000" dirty="0"/>
              <a:t>=mean(mean(abs(data_4).^2));</a:t>
            </a:r>
          </a:p>
          <a:p>
            <a:r>
              <a:rPr lang="en-US" altLang="ja-JP" sz="1000" dirty="0" err="1"/>
              <a:t>sn</a:t>
            </a:r>
            <a:r>
              <a:rPr lang="en-US" altLang="ja-JP" sz="1000" dirty="0"/>
              <a:t>= 10; %% 10dB</a:t>
            </a:r>
          </a:p>
          <a:p>
            <a:r>
              <a:rPr lang="en-US" altLang="ja-JP" sz="1000" dirty="0" err="1"/>
              <a:t>awgn</a:t>
            </a:r>
            <a:r>
              <a:rPr lang="en-US" altLang="ja-JP" sz="1000" dirty="0"/>
              <a:t> = (</a:t>
            </a:r>
            <a:r>
              <a:rPr lang="en-US" altLang="ja-JP" sz="1000" dirty="0" err="1"/>
              <a:t>randn</a:t>
            </a:r>
            <a:r>
              <a:rPr lang="en-US" altLang="ja-JP" sz="1000" dirty="0"/>
              <a:t>(n_symbol+1,num_symbol)+i*</a:t>
            </a:r>
            <a:r>
              <a:rPr lang="en-US" altLang="ja-JP" sz="1000" dirty="0" err="1"/>
              <a:t>randn</a:t>
            </a:r>
            <a:r>
              <a:rPr lang="en-US" altLang="ja-JP" sz="1000" dirty="0"/>
              <a:t>(n_symbol+1,num_symbol));</a:t>
            </a:r>
          </a:p>
          <a:p>
            <a:r>
              <a:rPr lang="en-US" altLang="ja-JP" sz="1000" dirty="0" err="1"/>
              <a:t>awgnpower</a:t>
            </a:r>
            <a:r>
              <a:rPr lang="en-US" altLang="ja-JP" sz="1000" dirty="0"/>
              <a:t>=mean(mean(abs(</a:t>
            </a:r>
            <a:r>
              <a:rPr lang="en-US" altLang="ja-JP" sz="1000" dirty="0" err="1"/>
              <a:t>awgn</a:t>
            </a:r>
            <a:r>
              <a:rPr lang="en-US" altLang="ja-JP" sz="1000" dirty="0"/>
              <a:t>).^2));</a:t>
            </a:r>
          </a:p>
          <a:p>
            <a:r>
              <a:rPr lang="en-US" altLang="ja-JP" sz="1000" dirty="0" err="1"/>
              <a:t>awgn</a:t>
            </a:r>
            <a:r>
              <a:rPr lang="en-US" altLang="ja-JP" sz="1000" dirty="0"/>
              <a:t> = </a:t>
            </a:r>
            <a:r>
              <a:rPr lang="en-US" altLang="ja-JP" sz="1000" dirty="0" err="1"/>
              <a:t>awgn</a:t>
            </a:r>
            <a:r>
              <a:rPr lang="en-US" altLang="ja-JP" sz="1000" dirty="0"/>
              <a:t>/</a:t>
            </a:r>
            <a:r>
              <a:rPr lang="en-US" altLang="ja-JP" sz="1000" dirty="0" err="1"/>
              <a:t>sqrt</a:t>
            </a:r>
            <a:r>
              <a:rPr lang="en-US" altLang="ja-JP" sz="1000" dirty="0"/>
              <a:t>(</a:t>
            </a:r>
            <a:r>
              <a:rPr lang="en-US" altLang="ja-JP" sz="1000" dirty="0" err="1"/>
              <a:t>awgnpower</a:t>
            </a:r>
            <a:r>
              <a:rPr lang="en-US" altLang="ja-JP" sz="1000" dirty="0"/>
              <a:t>)*10^(-</a:t>
            </a:r>
            <a:r>
              <a:rPr lang="en-US" altLang="ja-JP" sz="1000" dirty="0" err="1"/>
              <a:t>sn</a:t>
            </a:r>
            <a:r>
              <a:rPr lang="en-US" altLang="ja-JP" sz="1000" dirty="0"/>
              <a:t>/20)*</a:t>
            </a:r>
            <a:r>
              <a:rPr lang="en-US" altLang="ja-JP" sz="1000" dirty="0" err="1"/>
              <a:t>sqrt</a:t>
            </a:r>
            <a:r>
              <a:rPr lang="en-US" altLang="ja-JP" sz="1000" dirty="0"/>
              <a:t>(</a:t>
            </a:r>
            <a:r>
              <a:rPr lang="en-US" altLang="ja-JP" sz="1000" dirty="0" err="1"/>
              <a:t>sigpower</a:t>
            </a:r>
            <a:r>
              <a:rPr lang="en-US" altLang="ja-JP" sz="1000" dirty="0"/>
              <a:t>);</a:t>
            </a:r>
          </a:p>
          <a:p>
            <a:r>
              <a:rPr lang="en-US" altLang="ja-JP" sz="1000" dirty="0"/>
              <a:t>data_4=data_4+awgn;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subplot(2,2,3);</a:t>
            </a:r>
          </a:p>
          <a:p>
            <a:r>
              <a:rPr lang="en-US" altLang="ja-JP" sz="1000" dirty="0"/>
              <a:t>plot(real(data_4),'-');</a:t>
            </a:r>
          </a:p>
          <a:p>
            <a:r>
              <a:rPr lang="en-US" altLang="ja-JP" sz="1000" dirty="0"/>
              <a:t>title('GI add');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5. GI remove</a:t>
            </a:r>
          </a:p>
          <a:p>
            <a:r>
              <a:rPr lang="en-US" altLang="ja-JP" sz="1000" dirty="0"/>
              <a:t>data_5 = data_4(2:n_symbol+1,:);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6. FFT</a:t>
            </a:r>
          </a:p>
          <a:p>
            <a:r>
              <a:rPr lang="en-US" altLang="ja-JP" sz="1000" dirty="0"/>
              <a:t>data_6 = </a:t>
            </a:r>
            <a:r>
              <a:rPr lang="en-US" altLang="ja-JP" sz="1000" dirty="0" err="1"/>
              <a:t>fft</a:t>
            </a:r>
            <a:r>
              <a:rPr lang="en-US" altLang="ja-JP" sz="1000" dirty="0"/>
              <a:t>(data_5);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subplot(2,2,4);</a:t>
            </a:r>
          </a:p>
          <a:p>
            <a:r>
              <a:rPr lang="en-US" altLang="ja-JP" sz="1000" dirty="0"/>
              <a:t>plot(data_6,'b.');</a:t>
            </a:r>
          </a:p>
          <a:p>
            <a:r>
              <a:rPr lang="pt-BR" altLang="ja-JP" sz="1000" dirty="0"/>
              <a:t>axis([-3 3 -3 3])</a:t>
            </a:r>
          </a:p>
          <a:p>
            <a:r>
              <a:rPr lang="en-US" altLang="ja-JP" sz="1000" dirty="0"/>
              <a:t>title('receive data constellation</a:t>
            </a:r>
            <a:r>
              <a:rPr lang="en-US" altLang="ja-JP" sz="1000" dirty="0" smtClean="0"/>
              <a:t>')</a:t>
            </a:r>
            <a:endParaRPr lang="ja-JP" altLang="en-US" sz="1000" dirty="0"/>
          </a:p>
          <a:p>
            <a:r>
              <a:rPr lang="en-US" altLang="ja-JP" sz="1000" dirty="0"/>
              <a:t>figure(200)</a:t>
            </a:r>
          </a:p>
          <a:p>
            <a:r>
              <a:rPr lang="en-US" altLang="ja-JP" sz="1000" dirty="0"/>
              <a:t>plot(real(reshape(data_4,(n_symbol+1)*num_symbol,1)));</a:t>
            </a:r>
          </a:p>
          <a:p>
            <a:endParaRPr kumimoji="1" lang="ja-JP" altLang="en-US" sz="100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912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ja-JP" sz="3877" dirty="0" smtClean="0"/>
              <a:t>LAB10  OFDM answer</a:t>
            </a:r>
            <a:endParaRPr lang="en-US" altLang="ja-JP" sz="3877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コンテンツ プレースホルダー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381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ja-JP" sz="3877" dirty="0" smtClean="0"/>
              <a:t>LAB11  Symbol Error Rate</a:t>
            </a:r>
            <a:endParaRPr lang="en-US" altLang="ja-JP" sz="3877" dirty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1196752"/>
            <a:ext cx="8075240" cy="1800201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400" dirty="0" smtClean="0"/>
              <a:t>Measure Symbol Error Rate for LAB10.</a:t>
            </a:r>
            <a:endParaRPr lang="en-US" altLang="ja-JP" sz="24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400" dirty="0" smtClean="0"/>
              <a:t>Add </a:t>
            </a:r>
            <a:r>
              <a:rPr lang="en-US" altLang="ja-JP" sz="2400" dirty="0" smtClean="0"/>
              <a:t>noise of </a:t>
            </a:r>
            <a:r>
              <a:rPr lang="en-US" altLang="ja-JP" sz="2400" dirty="0" smtClean="0"/>
              <a:t>SNR=0dB, 5dB, 10dB.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400" dirty="0" smtClean="0"/>
              <a:t>Use ‘</a:t>
            </a:r>
            <a:r>
              <a:rPr lang="en-US" altLang="ja-JP" sz="2400" dirty="0" err="1" smtClean="0"/>
              <a:t>demapQPSK.m</a:t>
            </a:r>
            <a:r>
              <a:rPr lang="en-US" altLang="ja-JP" sz="2400" dirty="0" smtClean="0"/>
              <a:t>’ function.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400" dirty="0" smtClean="0"/>
              <a:t>Put the m-file in same directory.</a:t>
            </a:r>
            <a:endParaRPr lang="en-US" altLang="ja-JP" sz="24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969840" y="2865710"/>
            <a:ext cx="5562600" cy="3345235"/>
          </a:xfrm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ja-JP" sz="1400" dirty="0"/>
              <a:t>% </a:t>
            </a:r>
            <a:r>
              <a:rPr lang="en-US" altLang="ja-JP" sz="1400" dirty="0" err="1"/>
              <a:t>demapQPSK.m</a:t>
            </a:r>
            <a:endParaRPr lang="en-US" altLang="ja-JP" sz="1400" dirty="0"/>
          </a:p>
          <a:p>
            <a:pPr marL="0" indent="0">
              <a:buNone/>
            </a:pPr>
            <a:r>
              <a:rPr lang="en-US" altLang="ja-JP" sz="1400" dirty="0"/>
              <a:t>% The program </a:t>
            </a:r>
            <a:r>
              <a:rPr lang="en-US" altLang="ja-JP" sz="1400" dirty="0" err="1"/>
              <a:t>demap</a:t>
            </a:r>
            <a:r>
              <a:rPr lang="en-US" altLang="ja-JP" sz="1400" dirty="0"/>
              <a:t> to Complex to Numerical data.</a:t>
            </a:r>
          </a:p>
          <a:p>
            <a:pPr marL="0" indent="0">
              <a:buNone/>
            </a:pPr>
            <a:r>
              <a:rPr lang="ja-JP" altLang="en-US" sz="1400" dirty="0"/>
              <a:t> </a:t>
            </a:r>
          </a:p>
          <a:p>
            <a:pPr marL="0" indent="0">
              <a:buNone/>
            </a:pPr>
            <a:r>
              <a:rPr lang="en-US" altLang="ja-JP" sz="1400" dirty="0"/>
              <a:t>function </a:t>
            </a:r>
            <a:r>
              <a:rPr lang="en-US" altLang="ja-JP" sz="1400" dirty="0" err="1"/>
              <a:t>graycode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demapQPSK</a:t>
            </a:r>
            <a:r>
              <a:rPr lang="en-US" altLang="ja-JP" sz="1400" dirty="0"/>
              <a:t>(comp)</a:t>
            </a:r>
          </a:p>
          <a:p>
            <a:pPr marL="0" indent="0">
              <a:buNone/>
            </a:pPr>
            <a:r>
              <a:rPr lang="ja-JP" altLang="en-US" sz="1400" dirty="0"/>
              <a:t> </a:t>
            </a:r>
          </a:p>
          <a:p>
            <a:pPr marL="0" indent="0">
              <a:buNone/>
            </a:pPr>
            <a:r>
              <a:rPr lang="en-US" altLang="ja-JP" sz="1400" dirty="0"/>
              <a:t>re = real(comp);</a:t>
            </a:r>
          </a:p>
          <a:p>
            <a:pPr marL="0" indent="0">
              <a:buNone/>
            </a:pPr>
            <a:r>
              <a:rPr lang="en-US" altLang="ja-JP" sz="1400" dirty="0" err="1"/>
              <a:t>im</a:t>
            </a:r>
            <a:r>
              <a:rPr lang="en-US" altLang="ja-JP" sz="1400" dirty="0"/>
              <a:t> = </a:t>
            </a:r>
            <a:r>
              <a:rPr lang="en-US" altLang="ja-JP" sz="1400" dirty="0" err="1"/>
              <a:t>imag</a:t>
            </a:r>
            <a:r>
              <a:rPr lang="en-US" altLang="ja-JP" sz="1400" dirty="0"/>
              <a:t>(comp);</a:t>
            </a:r>
          </a:p>
          <a:p>
            <a:pPr marL="0" indent="0">
              <a:buNone/>
            </a:pPr>
            <a:r>
              <a:rPr lang="ja-JP" altLang="en-US" sz="1400" dirty="0"/>
              <a:t> </a:t>
            </a:r>
          </a:p>
          <a:p>
            <a:pPr marL="0" indent="0">
              <a:buNone/>
            </a:pPr>
            <a:r>
              <a:rPr lang="de-DE" altLang="ja-JP" sz="1400" dirty="0"/>
              <a:t>if      (re &gt;= 0 &amp; im &gt;= 0 ) graycode=0;</a:t>
            </a:r>
          </a:p>
          <a:p>
            <a:pPr marL="0" indent="0">
              <a:buNone/>
            </a:pPr>
            <a:r>
              <a:rPr lang="de-DE" altLang="ja-JP" sz="1400" dirty="0"/>
              <a:t>elseif  (re &lt;  0 &amp; im &gt;= 0 ) graycode=1;</a:t>
            </a:r>
          </a:p>
          <a:p>
            <a:pPr marL="0" indent="0">
              <a:buNone/>
            </a:pPr>
            <a:r>
              <a:rPr lang="de-DE" altLang="ja-JP" sz="1400" dirty="0"/>
              <a:t>elseif  (re &gt;= 0 &amp; im &lt;  0 ) graycode=2;</a:t>
            </a:r>
          </a:p>
          <a:p>
            <a:pPr marL="0" indent="0">
              <a:buNone/>
            </a:pPr>
            <a:r>
              <a:rPr lang="en-US" altLang="ja-JP" sz="1400" dirty="0"/>
              <a:t>else </a:t>
            </a:r>
            <a:r>
              <a:rPr lang="en-US" altLang="ja-JP" sz="1400" dirty="0" err="1"/>
              <a:t>graycode</a:t>
            </a:r>
            <a:r>
              <a:rPr lang="en-US" altLang="ja-JP" sz="1400" dirty="0"/>
              <a:t>=3;</a:t>
            </a:r>
          </a:p>
          <a:p>
            <a:pPr marL="0" indent="0">
              <a:buNone/>
            </a:pPr>
            <a:r>
              <a:rPr lang="en-US" altLang="ja-JP" sz="1400" dirty="0"/>
              <a:t>end</a:t>
            </a:r>
          </a:p>
          <a:p>
            <a:pPr marL="0" indent="0">
              <a:buNone/>
            </a:pPr>
            <a:endParaRPr kumimoji="1" lang="ja-JP" altLang="en-US" sz="140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970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/>
          <a:lstStyle/>
          <a:p>
            <a:pPr algn="l" eaLnBrk="1" hangingPunct="1"/>
            <a:r>
              <a:rPr lang="en-US" altLang="ja-JP" sz="3877" dirty="0" smtClean="0"/>
              <a:t>LAB11  Symbol Error Rate</a:t>
            </a:r>
            <a:endParaRPr lang="en-US" altLang="ja-JP" sz="3877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1"/>
          </p:nvPr>
        </p:nvSpPr>
        <p:spPr>
          <a:xfrm>
            <a:off x="107504" y="919261"/>
            <a:ext cx="5562600" cy="5534075"/>
          </a:xfrm>
        </p:spPr>
        <p:txBody>
          <a:bodyPr/>
          <a:lstStyle/>
          <a:p>
            <a:r>
              <a:rPr lang="en-US" altLang="ja-JP" sz="1000" dirty="0"/>
              <a:t>% Simple OFDM system (send 8 bits/symbol * 100 symbol)</a:t>
            </a:r>
          </a:p>
          <a:p>
            <a:r>
              <a:rPr lang="en-US" altLang="ja-JP" sz="1000" dirty="0"/>
              <a:t>% Fire Wada</a:t>
            </a:r>
          </a:p>
          <a:p>
            <a:r>
              <a:rPr lang="en-US" altLang="ja-JP" sz="1000" dirty="0"/>
              <a:t>clear all;</a:t>
            </a:r>
          </a:p>
          <a:p>
            <a:r>
              <a:rPr lang="en-US" altLang="ja-JP" sz="1000" dirty="0" err="1"/>
              <a:t>num_symbol</a:t>
            </a:r>
            <a:r>
              <a:rPr lang="en-US" altLang="ja-JP" sz="1000" dirty="0"/>
              <a:t> = 100;   % number of symbols</a:t>
            </a:r>
          </a:p>
          <a:p>
            <a:r>
              <a:rPr lang="en-US" altLang="ja-JP" sz="1000" dirty="0" err="1"/>
              <a:t>n_symbol</a:t>
            </a:r>
            <a:r>
              <a:rPr lang="en-US" altLang="ja-JP" sz="1000" dirty="0"/>
              <a:t> = 4;       % points in symbol </a:t>
            </a:r>
          </a:p>
          <a:p>
            <a:r>
              <a:rPr lang="en-US" altLang="ja-JP" sz="1000" dirty="0"/>
              <a:t>M = 4;              %  size of signal constellation</a:t>
            </a:r>
          </a:p>
          <a:p>
            <a:r>
              <a:rPr lang="nn-NO" altLang="ja-JP" sz="1000" dirty="0"/>
              <a:t>modqpsk= [1+i, -1+i, 1-i, -1-i];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1 . create random data</a:t>
            </a:r>
          </a:p>
          <a:p>
            <a:r>
              <a:rPr lang="en-US" altLang="ja-JP" sz="1000" dirty="0"/>
              <a:t>data = floor(rand(</a:t>
            </a:r>
            <a:r>
              <a:rPr lang="en-US" altLang="ja-JP" sz="1000" dirty="0" err="1"/>
              <a:t>n_symbol,num_symbol</a:t>
            </a:r>
            <a:r>
              <a:rPr lang="en-US" altLang="ja-JP" sz="1000" dirty="0"/>
              <a:t>)*M);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2. mapping into I-Q constellation</a:t>
            </a:r>
          </a:p>
          <a:p>
            <a:r>
              <a:rPr lang="en-US" altLang="ja-JP" sz="1000" dirty="0"/>
              <a:t>data_1 = </a:t>
            </a:r>
            <a:r>
              <a:rPr lang="en-US" altLang="ja-JP" sz="1000" dirty="0" err="1"/>
              <a:t>modqpsk</a:t>
            </a:r>
            <a:r>
              <a:rPr lang="en-US" altLang="ja-JP" sz="1000" dirty="0"/>
              <a:t>(1+data);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data_2 = data_1;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3. IFFT </a:t>
            </a:r>
          </a:p>
          <a:p>
            <a:r>
              <a:rPr lang="en-US" altLang="ja-JP" sz="1000" dirty="0"/>
              <a:t>data_3 = </a:t>
            </a:r>
            <a:r>
              <a:rPr lang="en-US" altLang="ja-JP" sz="1000" dirty="0" err="1"/>
              <a:t>ifft</a:t>
            </a:r>
            <a:r>
              <a:rPr lang="en-US" altLang="ja-JP" sz="1000" dirty="0"/>
              <a:t>(data_2);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4. GI add</a:t>
            </a:r>
          </a:p>
          <a:p>
            <a:r>
              <a:rPr lang="en-US" altLang="ja-JP" sz="1000" dirty="0"/>
              <a:t>data_4 = [data_3(</a:t>
            </a:r>
            <a:r>
              <a:rPr lang="en-US" altLang="ja-JP" sz="1000" dirty="0" err="1"/>
              <a:t>n_symbol</a:t>
            </a:r>
            <a:r>
              <a:rPr lang="en-US" altLang="ja-JP" sz="1000" dirty="0"/>
              <a:t>,:);data_3];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%%4.1 Add Noise</a:t>
            </a:r>
          </a:p>
          <a:p>
            <a:r>
              <a:rPr lang="en-US" altLang="ja-JP" sz="1000" dirty="0" err="1"/>
              <a:t>sigpower</a:t>
            </a:r>
            <a:r>
              <a:rPr lang="en-US" altLang="ja-JP" sz="1000" dirty="0"/>
              <a:t>=mean(mean(abs(data_4).^2));</a:t>
            </a:r>
          </a:p>
          <a:p>
            <a:r>
              <a:rPr lang="en-US" altLang="ja-JP" sz="1000" dirty="0" err="1"/>
              <a:t>sn</a:t>
            </a:r>
            <a:r>
              <a:rPr lang="en-US" altLang="ja-JP" sz="1000" dirty="0"/>
              <a:t>= 5; %% 10dB</a:t>
            </a:r>
          </a:p>
          <a:p>
            <a:r>
              <a:rPr lang="en-US" altLang="ja-JP" sz="1000" dirty="0" err="1"/>
              <a:t>awgn</a:t>
            </a:r>
            <a:r>
              <a:rPr lang="en-US" altLang="ja-JP" sz="1000" dirty="0"/>
              <a:t> = (</a:t>
            </a:r>
            <a:r>
              <a:rPr lang="en-US" altLang="ja-JP" sz="1000" dirty="0" err="1"/>
              <a:t>randn</a:t>
            </a:r>
            <a:r>
              <a:rPr lang="en-US" altLang="ja-JP" sz="1000" dirty="0"/>
              <a:t>(n_symbol+1,num_symbol)+i*</a:t>
            </a:r>
            <a:r>
              <a:rPr lang="en-US" altLang="ja-JP" sz="1000" dirty="0" err="1"/>
              <a:t>randn</a:t>
            </a:r>
            <a:r>
              <a:rPr lang="en-US" altLang="ja-JP" sz="1000" dirty="0"/>
              <a:t>(n_symbol+1,num_symbol));</a:t>
            </a:r>
          </a:p>
          <a:p>
            <a:r>
              <a:rPr lang="en-US" altLang="ja-JP" sz="1000" dirty="0" err="1"/>
              <a:t>awgnpower</a:t>
            </a:r>
            <a:r>
              <a:rPr lang="en-US" altLang="ja-JP" sz="1000" dirty="0"/>
              <a:t>=mean(mean(abs(</a:t>
            </a:r>
            <a:r>
              <a:rPr lang="en-US" altLang="ja-JP" sz="1000" dirty="0" err="1"/>
              <a:t>awgn</a:t>
            </a:r>
            <a:r>
              <a:rPr lang="en-US" altLang="ja-JP" sz="1000" dirty="0"/>
              <a:t>).^2));</a:t>
            </a:r>
          </a:p>
          <a:p>
            <a:r>
              <a:rPr lang="en-US" altLang="ja-JP" sz="1000" dirty="0" err="1"/>
              <a:t>awgn</a:t>
            </a:r>
            <a:r>
              <a:rPr lang="en-US" altLang="ja-JP" sz="1000" dirty="0"/>
              <a:t> = </a:t>
            </a:r>
            <a:r>
              <a:rPr lang="en-US" altLang="ja-JP" sz="1000" dirty="0" err="1"/>
              <a:t>awgn</a:t>
            </a:r>
            <a:r>
              <a:rPr lang="en-US" altLang="ja-JP" sz="1000" dirty="0"/>
              <a:t>/</a:t>
            </a:r>
            <a:r>
              <a:rPr lang="en-US" altLang="ja-JP" sz="1000" dirty="0" err="1"/>
              <a:t>sqrt</a:t>
            </a:r>
            <a:r>
              <a:rPr lang="en-US" altLang="ja-JP" sz="1000" dirty="0"/>
              <a:t>(</a:t>
            </a:r>
            <a:r>
              <a:rPr lang="en-US" altLang="ja-JP" sz="1000" dirty="0" err="1"/>
              <a:t>awgnpower</a:t>
            </a:r>
            <a:r>
              <a:rPr lang="en-US" altLang="ja-JP" sz="1000" dirty="0"/>
              <a:t>)*10^(-</a:t>
            </a:r>
            <a:r>
              <a:rPr lang="en-US" altLang="ja-JP" sz="1000" dirty="0" err="1"/>
              <a:t>sn</a:t>
            </a:r>
            <a:r>
              <a:rPr lang="en-US" altLang="ja-JP" sz="1000" dirty="0"/>
              <a:t>/20)*</a:t>
            </a:r>
            <a:r>
              <a:rPr lang="en-US" altLang="ja-JP" sz="1000" dirty="0" err="1"/>
              <a:t>sqrt</a:t>
            </a:r>
            <a:r>
              <a:rPr lang="en-US" altLang="ja-JP" sz="1000" dirty="0"/>
              <a:t>(</a:t>
            </a:r>
            <a:r>
              <a:rPr lang="en-US" altLang="ja-JP" sz="1000" dirty="0" err="1"/>
              <a:t>sigpower</a:t>
            </a:r>
            <a:r>
              <a:rPr lang="en-US" altLang="ja-JP" sz="1000" dirty="0"/>
              <a:t>);</a:t>
            </a:r>
          </a:p>
          <a:p>
            <a:r>
              <a:rPr lang="en-US" altLang="ja-JP" sz="1000" dirty="0"/>
              <a:t>data_4=data_4+awgn;</a:t>
            </a:r>
          </a:p>
          <a:p>
            <a:endParaRPr kumimoji="1" lang="ja-JP" altLang="en-US" sz="1000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2"/>
          </p:nvPr>
        </p:nvSpPr>
        <p:spPr>
          <a:xfrm>
            <a:off x="5004048" y="919261"/>
            <a:ext cx="4038600" cy="5325963"/>
          </a:xfrm>
        </p:spPr>
        <p:txBody>
          <a:bodyPr/>
          <a:lstStyle/>
          <a:p>
            <a:r>
              <a:rPr lang="en-US" altLang="ja-JP" sz="1000" dirty="0"/>
              <a:t>%% 5. GI remove</a:t>
            </a:r>
          </a:p>
          <a:p>
            <a:r>
              <a:rPr lang="en-US" altLang="ja-JP" sz="1000" dirty="0"/>
              <a:t>data_5 = data_4(2:n_symbol+1,:);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6. FFT</a:t>
            </a:r>
          </a:p>
          <a:p>
            <a:r>
              <a:rPr lang="en-US" altLang="ja-JP" sz="1000" dirty="0"/>
              <a:t>data_6 = </a:t>
            </a:r>
            <a:r>
              <a:rPr lang="en-US" altLang="ja-JP" sz="1000" dirty="0" err="1"/>
              <a:t>fft</a:t>
            </a:r>
            <a:r>
              <a:rPr lang="en-US" altLang="ja-JP" sz="1000" dirty="0"/>
              <a:t>(data_5);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figure(11)</a:t>
            </a:r>
          </a:p>
          <a:p>
            <a:r>
              <a:rPr lang="en-US" altLang="ja-JP" sz="1000" dirty="0"/>
              <a:t>plot(data_6,'b.');</a:t>
            </a:r>
          </a:p>
          <a:p>
            <a:r>
              <a:rPr lang="pt-BR" altLang="ja-JP" sz="1000" dirty="0"/>
              <a:t>axis([-3 3 -3 3])</a:t>
            </a:r>
          </a:p>
          <a:p>
            <a:r>
              <a:rPr lang="en-US" altLang="ja-JP" sz="1000" dirty="0"/>
              <a:t>title('receive data constellation')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7. recover data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 err="1"/>
              <a:t>rdata</a:t>
            </a:r>
            <a:r>
              <a:rPr lang="en-US" altLang="ja-JP" sz="1000" dirty="0"/>
              <a:t>=zeros(</a:t>
            </a:r>
            <a:r>
              <a:rPr lang="en-US" altLang="ja-JP" sz="1000" dirty="0" err="1"/>
              <a:t>n_symbol,num_symbol</a:t>
            </a:r>
            <a:r>
              <a:rPr lang="en-US" altLang="ja-JP" sz="1000" dirty="0"/>
              <a:t>);</a:t>
            </a:r>
          </a:p>
          <a:p>
            <a:r>
              <a:rPr lang="en-US" altLang="ja-JP" sz="1000" dirty="0"/>
              <a:t>for </a:t>
            </a:r>
            <a:r>
              <a:rPr lang="en-US" altLang="ja-JP" sz="1000" dirty="0" err="1"/>
              <a:t>sym</a:t>
            </a:r>
            <a:r>
              <a:rPr lang="en-US" altLang="ja-JP" sz="1000" dirty="0"/>
              <a:t> = 1: </a:t>
            </a:r>
            <a:r>
              <a:rPr lang="en-US" altLang="ja-JP" sz="1000" dirty="0" err="1"/>
              <a:t>num_symbol</a:t>
            </a:r>
            <a:endParaRPr lang="en-US" altLang="ja-JP" sz="1000" dirty="0"/>
          </a:p>
          <a:p>
            <a:r>
              <a:rPr lang="en-US" altLang="ja-JP" sz="1000" dirty="0"/>
              <a:t>    for index = 1:n_symbol</a:t>
            </a:r>
          </a:p>
          <a:p>
            <a:r>
              <a:rPr lang="en-US" altLang="ja-JP" sz="1000" dirty="0"/>
              <a:t>        </a:t>
            </a:r>
            <a:r>
              <a:rPr lang="en-US" altLang="ja-JP" sz="1000" dirty="0" err="1"/>
              <a:t>rdata</a:t>
            </a:r>
            <a:r>
              <a:rPr lang="en-US" altLang="ja-JP" sz="1000" dirty="0"/>
              <a:t>(index, </a:t>
            </a:r>
            <a:r>
              <a:rPr lang="en-US" altLang="ja-JP" sz="1000" dirty="0" err="1"/>
              <a:t>sym</a:t>
            </a:r>
            <a:r>
              <a:rPr lang="en-US" altLang="ja-JP" sz="1000" dirty="0"/>
              <a:t>) = </a:t>
            </a:r>
            <a:r>
              <a:rPr lang="en-US" altLang="ja-JP" sz="1000" dirty="0" err="1">
                <a:solidFill>
                  <a:srgbClr val="FF0000"/>
                </a:solidFill>
              </a:rPr>
              <a:t>demapQPSK</a:t>
            </a:r>
            <a:r>
              <a:rPr lang="en-US" altLang="ja-JP" sz="1000" dirty="0"/>
              <a:t>(data_6(</a:t>
            </a:r>
            <a:r>
              <a:rPr lang="en-US" altLang="ja-JP" sz="1000" dirty="0" err="1"/>
              <a:t>index,sym</a:t>
            </a:r>
            <a:r>
              <a:rPr lang="en-US" altLang="ja-JP" sz="1000" dirty="0"/>
              <a:t>));</a:t>
            </a:r>
          </a:p>
          <a:p>
            <a:r>
              <a:rPr lang="en-US" altLang="ja-JP" sz="1000" dirty="0"/>
              <a:t>    end</a:t>
            </a:r>
          </a:p>
          <a:p>
            <a:r>
              <a:rPr lang="en-US" altLang="ja-JP" sz="1000" dirty="0"/>
              <a:t>end</a:t>
            </a:r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/>
              <a:t>%% 8. measure Symbol Error Rate by compare data and </a:t>
            </a:r>
            <a:r>
              <a:rPr lang="en-US" altLang="ja-JP" sz="1000" dirty="0" err="1"/>
              <a:t>rdata</a:t>
            </a:r>
            <a:endParaRPr lang="en-US" altLang="ja-JP" sz="1000" dirty="0"/>
          </a:p>
          <a:p>
            <a:r>
              <a:rPr lang="ja-JP" altLang="en-US" sz="1000" dirty="0"/>
              <a:t> </a:t>
            </a:r>
          </a:p>
          <a:p>
            <a:r>
              <a:rPr lang="en-US" altLang="ja-JP" sz="1000" dirty="0" err="1"/>
              <a:t>Total_data</a:t>
            </a:r>
            <a:r>
              <a:rPr lang="en-US" altLang="ja-JP" sz="1000" dirty="0"/>
              <a:t>= </a:t>
            </a:r>
            <a:r>
              <a:rPr lang="en-US" altLang="ja-JP" sz="1000" dirty="0" err="1"/>
              <a:t>n_symbol</a:t>
            </a:r>
            <a:r>
              <a:rPr lang="en-US" altLang="ja-JP" sz="1000" dirty="0"/>
              <a:t>*</a:t>
            </a:r>
            <a:r>
              <a:rPr lang="en-US" altLang="ja-JP" sz="1000" dirty="0" err="1"/>
              <a:t>num_symbol</a:t>
            </a:r>
            <a:r>
              <a:rPr lang="en-US" altLang="ja-JP" sz="1000" dirty="0"/>
              <a:t>;</a:t>
            </a:r>
          </a:p>
          <a:p>
            <a:r>
              <a:rPr lang="en-US" altLang="ja-JP" sz="1000" dirty="0"/>
              <a:t>diff = </a:t>
            </a:r>
            <a:r>
              <a:rPr lang="en-US" altLang="ja-JP" sz="1000" dirty="0" err="1"/>
              <a:t>rdata</a:t>
            </a:r>
            <a:r>
              <a:rPr lang="en-US" altLang="ja-JP" sz="1000" dirty="0"/>
              <a:t> - data;</a:t>
            </a:r>
          </a:p>
          <a:p>
            <a:r>
              <a:rPr lang="en-US" altLang="ja-JP" sz="1000" dirty="0"/>
              <a:t>% count how many not zero in diff</a:t>
            </a:r>
          </a:p>
          <a:p>
            <a:r>
              <a:rPr lang="en-US" altLang="ja-JP" sz="1000" dirty="0" err="1"/>
              <a:t>notZero</a:t>
            </a:r>
            <a:r>
              <a:rPr lang="en-US" altLang="ja-JP" sz="1000" dirty="0"/>
              <a:t> = (diff ~= 0);</a:t>
            </a:r>
          </a:p>
          <a:p>
            <a:r>
              <a:rPr lang="en-US" altLang="ja-JP" sz="1000" dirty="0" err="1"/>
              <a:t>Total_error</a:t>
            </a:r>
            <a:r>
              <a:rPr lang="en-US" altLang="ja-JP" sz="1000" dirty="0"/>
              <a:t>=sum(sum(</a:t>
            </a:r>
            <a:r>
              <a:rPr lang="en-US" altLang="ja-JP" sz="1000" dirty="0" err="1"/>
              <a:t>notZero</a:t>
            </a:r>
            <a:r>
              <a:rPr lang="en-US" altLang="ja-JP" sz="1000" dirty="0"/>
              <a:t>));</a:t>
            </a:r>
          </a:p>
          <a:p>
            <a:r>
              <a:rPr lang="en-US" altLang="ja-JP" sz="1000" dirty="0" err="1"/>
              <a:t>fprintf</a:t>
            </a:r>
            <a:r>
              <a:rPr lang="en-US" altLang="ja-JP" sz="1000" dirty="0"/>
              <a:t>('*** SNR =%4.2f,   *** SYMBOL ERROR RATE = %8.5f *** \n', </a:t>
            </a:r>
            <a:r>
              <a:rPr lang="en-US" altLang="ja-JP" sz="1000" dirty="0" err="1"/>
              <a:t>sn</a:t>
            </a:r>
            <a:r>
              <a:rPr lang="en-US" altLang="ja-JP" sz="1000" dirty="0"/>
              <a:t>, </a:t>
            </a:r>
            <a:r>
              <a:rPr lang="en-US" altLang="ja-JP" sz="1000" dirty="0" err="1"/>
              <a:t>Total_error</a:t>
            </a:r>
            <a:r>
              <a:rPr lang="en-US" altLang="ja-JP" sz="1000" dirty="0"/>
              <a:t>/</a:t>
            </a:r>
            <a:r>
              <a:rPr lang="en-US" altLang="ja-JP" sz="1000" dirty="0" err="1"/>
              <a:t>Total_data</a:t>
            </a:r>
            <a:r>
              <a:rPr lang="en-US" altLang="ja-JP" sz="1000" dirty="0"/>
              <a:t>); </a:t>
            </a:r>
          </a:p>
          <a:p>
            <a:r>
              <a:rPr lang="ja-JP" altLang="en-US" sz="1000" dirty="0"/>
              <a:t> </a:t>
            </a:r>
          </a:p>
          <a:p>
            <a:endParaRPr lang="ja-JP" altLang="en-US" sz="1000" dirty="0"/>
          </a:p>
          <a:p>
            <a:endParaRPr kumimoji="1" lang="ja-JP" altLang="en-US" sz="100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880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LAB2: AM Demodulation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Use LAB1 result x and calculate y as each x is squared.</a:t>
            </a:r>
          </a:p>
          <a:p>
            <a:r>
              <a:rPr lang="en-US" altLang="ja-JP" dirty="0" smtClean="0"/>
              <a:t>If you connect each peak of y, you can recover original A.</a:t>
            </a:r>
            <a:endParaRPr kumimoji="1" lang="en-US" altLang="ja-JP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716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mtClean="0"/>
              <a:t>2013/12/14</a:t>
            </a:r>
            <a:endParaRPr lang="en-US" altLang="ja-JP" smtClean="0"/>
          </a:p>
        </p:txBody>
      </p:sp>
      <p:sp>
        <p:nvSpPr>
          <p:cNvPr id="3075" name="フッター プレースホルダ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mtClean="0"/>
              <a:t>2013 DigComm Lab (Fire Tom Wada)</a:t>
            </a:r>
            <a:endParaRPr lang="en-US" altLang="ja-JP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507288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400" dirty="0" smtClean="0"/>
              <a:t>Make a </a:t>
            </a:r>
            <a:r>
              <a:rPr lang="en-US" altLang="ja-JP" sz="2400" dirty="0" err="1" smtClean="0"/>
              <a:t>Matlab</a:t>
            </a:r>
            <a:r>
              <a:rPr lang="en-US" altLang="ja-JP" sz="2400" dirty="0" smtClean="0"/>
              <a:t> program to measure Symbol Error Rate </a:t>
            </a:r>
            <a:r>
              <a:rPr lang="en-US" altLang="ja-JP" sz="2400" dirty="0" err="1" smtClean="0"/>
              <a:t>vs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SN </a:t>
            </a:r>
            <a:r>
              <a:rPr lang="en-US" altLang="ja-JP" sz="2400" dirty="0" smtClean="0"/>
              <a:t>ratio</a:t>
            </a:r>
            <a:br>
              <a:rPr lang="en-US" altLang="ja-JP" sz="2400" dirty="0" smtClean="0"/>
            </a:br>
            <a:r>
              <a:rPr lang="en-US" altLang="ja-JP" sz="2400" dirty="0" smtClean="0"/>
              <a:t>in 1K OFDM with QPSK modulation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ja-JP" sz="2000" dirty="0" smtClean="0"/>
              <a:t>FFT size = 1024 points in 1 symbol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ja-JP" sz="2000" dirty="0" smtClean="0"/>
              <a:t>GI length = 1/8*FFT size = 128 points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ja-JP" sz="2000" dirty="0" smtClean="0"/>
              <a:t>Total 100 </a:t>
            </a:r>
            <a:r>
              <a:rPr lang="en-US" altLang="ja-JP" sz="2000" dirty="0" smtClean="0"/>
              <a:t>symbol</a:t>
            </a:r>
          </a:p>
          <a:p>
            <a:pPr lvl="1" eaLnBrk="1" hangingPunct="1">
              <a:lnSpc>
                <a:spcPct val="80000"/>
              </a:lnSpc>
            </a:pPr>
            <a:endParaRPr lang="en-US" altLang="ja-JP" sz="2000" dirty="0"/>
          </a:p>
          <a:p>
            <a:pPr eaLnBrk="1" hangingPunct="1">
              <a:lnSpc>
                <a:spcPct val="80000"/>
              </a:lnSpc>
            </a:pPr>
            <a:r>
              <a:rPr lang="en-US" altLang="ja-JP" sz="2400" dirty="0" smtClean="0"/>
              <a:t>Write Mid Report to explain OFDM simulation including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ja-JP" sz="2400" dirty="0" smtClean="0"/>
              <a:t>Your </a:t>
            </a:r>
            <a:r>
              <a:rPr lang="en-US" altLang="ja-JP" sz="2400" dirty="0" err="1" smtClean="0"/>
              <a:t>Matlab</a:t>
            </a:r>
            <a:r>
              <a:rPr lang="en-US" altLang="ja-JP" sz="2400" dirty="0" smtClean="0"/>
              <a:t> program</a:t>
            </a:r>
            <a:endParaRPr lang="en-US" altLang="ja-JP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ja-JP" sz="2400" dirty="0"/>
              <a:t>T</a:t>
            </a:r>
            <a:r>
              <a:rPr lang="en-US" altLang="ja-JP" sz="2400" dirty="0" smtClean="0"/>
              <a:t>otal 100 symbol waveform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ja-JP" sz="2400" dirty="0"/>
              <a:t>C</a:t>
            </a:r>
            <a:r>
              <a:rPr lang="en-US" altLang="ja-JP" sz="2400" dirty="0" smtClean="0"/>
              <a:t>onsternation with SNR=0, 3, 6, 9dB</a:t>
            </a:r>
            <a:endParaRPr lang="en-US" altLang="ja-JP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altLang="ja-JP" sz="2400" dirty="0" smtClean="0"/>
              <a:t>Symbol </a:t>
            </a:r>
            <a:r>
              <a:rPr lang="en-US" altLang="ja-JP" sz="2400" dirty="0" smtClean="0"/>
              <a:t>Error Rate </a:t>
            </a:r>
            <a:r>
              <a:rPr lang="en-US" altLang="ja-JP" sz="2400" dirty="0" err="1" smtClean="0"/>
              <a:t>vs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SNR Graph</a:t>
            </a:r>
            <a:endParaRPr lang="en-US" altLang="ja-JP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ja-JP" dirty="0" smtClean="0"/>
              <a:t>Vertical: SER in log scale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ja-JP" dirty="0" smtClean="0"/>
              <a:t>Horizontal: SN ratio 0dB, 1dB … to 10dB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TASK1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LAB2</a:t>
            </a:r>
            <a:r>
              <a:rPr lang="ja-JP" altLang="en-US" dirty="0" smtClean="0"/>
              <a:t>：</a:t>
            </a:r>
            <a:r>
              <a:rPr lang="ja-JP" altLang="en-US" dirty="0"/>
              <a:t>　</a:t>
            </a:r>
            <a:r>
              <a:rPr lang="en-US" altLang="ja-JP" dirty="0" smtClean="0"/>
              <a:t>AM </a:t>
            </a:r>
            <a:r>
              <a:rPr lang="en-US" altLang="ja-JP" dirty="0" err="1" smtClean="0"/>
              <a:t>Demod</a:t>
            </a:r>
            <a:r>
              <a:rPr lang="en-US" altLang="ja-JP" dirty="0" smtClean="0"/>
              <a:t> answer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45025"/>
          </a:xfrm>
        </p:spPr>
        <p:txBody>
          <a:bodyPr/>
          <a:lstStyle/>
          <a:p>
            <a:r>
              <a:rPr lang="en-US" altLang="ja-JP" sz="1400" dirty="0"/>
              <a:t>n=0:1000; % 1001 points</a:t>
            </a:r>
          </a:p>
          <a:p>
            <a:r>
              <a:rPr lang="en-US" altLang="ja-JP" sz="1400" dirty="0"/>
              <a:t>fc=5;</a:t>
            </a:r>
          </a:p>
          <a:p>
            <a:r>
              <a:rPr lang="en-US" altLang="ja-JP" sz="1400" dirty="0" err="1"/>
              <a:t>fs</a:t>
            </a:r>
            <a:r>
              <a:rPr lang="en-US" altLang="ja-JP" sz="1400" dirty="0"/>
              <a:t>=100;   % Sampling Frequency</a:t>
            </a:r>
          </a:p>
          <a:p>
            <a:r>
              <a:rPr lang="en-US" altLang="ja-JP" sz="1400" dirty="0"/>
              <a:t>t = n/</a:t>
            </a:r>
            <a:r>
              <a:rPr lang="en-US" altLang="ja-JP" sz="1400" dirty="0" err="1"/>
              <a:t>fs</a:t>
            </a:r>
            <a:r>
              <a:rPr lang="en-US" altLang="ja-JP" sz="1400" dirty="0"/>
              <a:t>; % time index</a:t>
            </a:r>
          </a:p>
          <a:p>
            <a:r>
              <a:rPr lang="en-US" altLang="ja-JP" sz="1400" dirty="0"/>
              <a:t>% INPUT to Modulator</a:t>
            </a:r>
          </a:p>
          <a:p>
            <a:r>
              <a:rPr lang="en-US" altLang="ja-JP" sz="1400" dirty="0"/>
              <a:t>A = 1 + 0.5*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(2*pi*1*t);</a:t>
            </a:r>
          </a:p>
          <a:p>
            <a:r>
              <a:rPr lang="en-US" altLang="ja-JP" sz="1400" dirty="0"/>
              <a:t>% OUTPUT</a:t>
            </a:r>
          </a:p>
          <a:p>
            <a:r>
              <a:rPr lang="en-US" altLang="ja-JP" sz="1400" dirty="0"/>
              <a:t>x = A .* sin(2*pi*fc*t);</a:t>
            </a:r>
          </a:p>
          <a:p>
            <a:r>
              <a:rPr lang="en-US" altLang="ja-JP" sz="1400" dirty="0"/>
              <a:t>%%</a:t>
            </a:r>
          </a:p>
          <a:p>
            <a:r>
              <a:rPr lang="en-US" altLang="ja-JP" sz="1400" dirty="0"/>
              <a:t>y = x .* x;</a:t>
            </a:r>
          </a:p>
          <a:p>
            <a:r>
              <a:rPr lang="en-US" altLang="ja-JP" sz="1400" dirty="0"/>
              <a:t>% FIGURE</a:t>
            </a:r>
          </a:p>
          <a:p>
            <a:r>
              <a:rPr lang="en-US" altLang="ja-JP" sz="1400" dirty="0"/>
              <a:t>figure(2);</a:t>
            </a:r>
          </a:p>
          <a:p>
            <a:r>
              <a:rPr lang="en-US" altLang="ja-JP" sz="1400" dirty="0"/>
              <a:t>subplot(3,1,1);</a:t>
            </a:r>
          </a:p>
          <a:p>
            <a:r>
              <a:rPr lang="en-US" altLang="ja-JP" sz="1400" dirty="0"/>
              <a:t>plot(A);</a:t>
            </a:r>
          </a:p>
          <a:p>
            <a:r>
              <a:rPr lang="en-US" altLang="ja-JP" sz="1400" dirty="0"/>
              <a:t>subplot(3,1,2);</a:t>
            </a:r>
          </a:p>
          <a:p>
            <a:r>
              <a:rPr lang="en-US" altLang="ja-JP" sz="1400" dirty="0"/>
              <a:t>plot(x);</a:t>
            </a:r>
          </a:p>
          <a:p>
            <a:r>
              <a:rPr lang="en-US" altLang="ja-JP" sz="1400" dirty="0"/>
              <a:t>subplot(3,1,3);</a:t>
            </a:r>
          </a:p>
          <a:p>
            <a:r>
              <a:rPr lang="en-US" altLang="ja-JP" sz="1400" dirty="0"/>
              <a:t>plot(y);</a:t>
            </a:r>
          </a:p>
          <a:p>
            <a:pPr marL="0" indent="0">
              <a:buNone/>
            </a:pPr>
            <a:endParaRPr kumimoji="1" lang="ja-JP" altLang="en-US" sz="1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7" name="コンテンツ プレースホルダー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  <p:extLst>
      <p:ext uri="{BB962C8B-B14F-4D97-AF65-F5344CB8AC3E}">
        <p14:creationId xmlns:p14="http://schemas.microsoft.com/office/powerpoint/2010/main" val="193725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LAB3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Spectrum of square wave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kumimoji="1" lang="en-US" altLang="ja-JP" dirty="0" smtClean="0"/>
              <a:t>Analyze below pulse spectrum by Discrete Fourier Transform.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2052638" y="3085902"/>
            <a:ext cx="4679950" cy="919162"/>
            <a:chOff x="697" y="1480"/>
            <a:chExt cx="2948" cy="579"/>
          </a:xfrm>
        </p:grpSpPr>
        <p:grpSp>
          <p:nvGrpSpPr>
            <p:cNvPr id="8" name="Group 9"/>
            <p:cNvGrpSpPr>
              <a:grpSpLocks/>
            </p:cNvGrpSpPr>
            <p:nvPr/>
          </p:nvGrpSpPr>
          <p:grpSpPr bwMode="auto">
            <a:xfrm>
              <a:off x="697" y="1480"/>
              <a:ext cx="737" cy="226"/>
              <a:chOff x="697" y="1480"/>
              <a:chExt cx="737" cy="226"/>
            </a:xfrm>
          </p:grpSpPr>
          <p:sp>
            <p:nvSpPr>
              <p:cNvPr id="32" name="Line 5"/>
              <p:cNvSpPr>
                <a:spLocks noChangeShapeType="1"/>
              </p:cNvSpPr>
              <p:nvPr/>
            </p:nvSpPr>
            <p:spPr bwMode="auto">
              <a:xfrm>
                <a:off x="697" y="1706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Line 6"/>
              <p:cNvSpPr>
                <a:spLocks noChangeShapeType="1"/>
              </p:cNvSpPr>
              <p:nvPr/>
            </p:nvSpPr>
            <p:spPr bwMode="auto">
              <a:xfrm flipV="1">
                <a:off x="1066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Line 7"/>
              <p:cNvSpPr>
                <a:spLocks noChangeShapeType="1"/>
              </p:cNvSpPr>
              <p:nvPr/>
            </p:nvSpPr>
            <p:spPr bwMode="auto">
              <a:xfrm>
                <a:off x="1065" y="1480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8"/>
              <p:cNvSpPr>
                <a:spLocks noChangeShapeType="1"/>
              </p:cNvSpPr>
              <p:nvPr/>
            </p:nvSpPr>
            <p:spPr bwMode="auto">
              <a:xfrm flipV="1">
                <a:off x="1434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1434" y="1480"/>
              <a:ext cx="737" cy="226"/>
              <a:chOff x="697" y="1480"/>
              <a:chExt cx="737" cy="226"/>
            </a:xfrm>
          </p:grpSpPr>
          <p:sp>
            <p:nvSpPr>
              <p:cNvPr id="28" name="Line 11"/>
              <p:cNvSpPr>
                <a:spLocks noChangeShapeType="1"/>
              </p:cNvSpPr>
              <p:nvPr/>
            </p:nvSpPr>
            <p:spPr bwMode="auto">
              <a:xfrm>
                <a:off x="697" y="1706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Line 12"/>
              <p:cNvSpPr>
                <a:spLocks noChangeShapeType="1"/>
              </p:cNvSpPr>
              <p:nvPr/>
            </p:nvSpPr>
            <p:spPr bwMode="auto">
              <a:xfrm flipV="1">
                <a:off x="1066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Line 13"/>
              <p:cNvSpPr>
                <a:spLocks noChangeShapeType="1"/>
              </p:cNvSpPr>
              <p:nvPr/>
            </p:nvSpPr>
            <p:spPr bwMode="auto">
              <a:xfrm>
                <a:off x="1065" y="1480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V="1">
                <a:off x="1434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2171" y="1480"/>
              <a:ext cx="737" cy="226"/>
              <a:chOff x="697" y="1480"/>
              <a:chExt cx="737" cy="226"/>
            </a:xfrm>
          </p:grpSpPr>
          <p:sp>
            <p:nvSpPr>
              <p:cNvPr id="24" name="Line 16"/>
              <p:cNvSpPr>
                <a:spLocks noChangeShapeType="1"/>
              </p:cNvSpPr>
              <p:nvPr/>
            </p:nvSpPr>
            <p:spPr bwMode="auto">
              <a:xfrm>
                <a:off x="697" y="1706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Line 17"/>
              <p:cNvSpPr>
                <a:spLocks noChangeShapeType="1"/>
              </p:cNvSpPr>
              <p:nvPr/>
            </p:nvSpPr>
            <p:spPr bwMode="auto">
              <a:xfrm flipV="1">
                <a:off x="1066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Line 18"/>
              <p:cNvSpPr>
                <a:spLocks noChangeShapeType="1"/>
              </p:cNvSpPr>
              <p:nvPr/>
            </p:nvSpPr>
            <p:spPr bwMode="auto">
              <a:xfrm>
                <a:off x="1065" y="1480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Line 19"/>
              <p:cNvSpPr>
                <a:spLocks noChangeShapeType="1"/>
              </p:cNvSpPr>
              <p:nvPr/>
            </p:nvSpPr>
            <p:spPr bwMode="auto">
              <a:xfrm flipV="1">
                <a:off x="1434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2908" y="1480"/>
              <a:ext cx="737" cy="226"/>
              <a:chOff x="697" y="1480"/>
              <a:chExt cx="737" cy="226"/>
            </a:xfrm>
          </p:grpSpPr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>
                <a:off x="697" y="1706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" name="Line 22"/>
              <p:cNvSpPr>
                <a:spLocks noChangeShapeType="1"/>
              </p:cNvSpPr>
              <p:nvPr/>
            </p:nvSpPr>
            <p:spPr bwMode="auto">
              <a:xfrm flipV="1">
                <a:off x="1066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Line 23"/>
              <p:cNvSpPr>
                <a:spLocks noChangeShapeType="1"/>
              </p:cNvSpPr>
              <p:nvPr/>
            </p:nvSpPr>
            <p:spPr bwMode="auto">
              <a:xfrm>
                <a:off x="1065" y="1480"/>
                <a:ext cx="36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Line 24"/>
              <p:cNvSpPr>
                <a:spLocks noChangeShapeType="1"/>
              </p:cNvSpPr>
              <p:nvPr/>
            </p:nvSpPr>
            <p:spPr bwMode="auto">
              <a:xfrm flipV="1">
                <a:off x="1434" y="1480"/>
                <a:ext cx="0" cy="2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2" name="Text Box 25"/>
            <p:cNvSpPr txBox="1">
              <a:spLocks noChangeArrowheads="1"/>
            </p:cNvSpPr>
            <p:nvPr/>
          </p:nvSpPr>
          <p:spPr bwMode="auto">
            <a:xfrm>
              <a:off x="782" y="1791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0</a:t>
              </a:r>
            </a:p>
          </p:txBody>
        </p:sp>
        <p:sp>
          <p:nvSpPr>
            <p:cNvPr id="13" name="Text Box 26"/>
            <p:cNvSpPr txBox="1">
              <a:spLocks noChangeArrowheads="1"/>
            </p:cNvSpPr>
            <p:nvPr/>
          </p:nvSpPr>
          <p:spPr bwMode="auto">
            <a:xfrm>
              <a:off x="1150" y="1791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1</a:t>
              </a:r>
            </a:p>
          </p:txBody>
        </p:sp>
        <p:sp>
          <p:nvSpPr>
            <p:cNvPr id="14" name="Text Box 27"/>
            <p:cNvSpPr txBox="1">
              <a:spLocks noChangeArrowheads="1"/>
            </p:cNvSpPr>
            <p:nvPr/>
          </p:nvSpPr>
          <p:spPr bwMode="auto">
            <a:xfrm>
              <a:off x="1520" y="1797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0</a:t>
              </a:r>
            </a:p>
          </p:txBody>
        </p:sp>
        <p:sp>
          <p:nvSpPr>
            <p:cNvPr id="15" name="Text Box 28"/>
            <p:cNvSpPr txBox="1">
              <a:spLocks noChangeArrowheads="1"/>
            </p:cNvSpPr>
            <p:nvPr/>
          </p:nvSpPr>
          <p:spPr bwMode="auto">
            <a:xfrm>
              <a:off x="1888" y="1797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1</a:t>
              </a:r>
            </a:p>
          </p:txBody>
        </p:sp>
        <p:sp>
          <p:nvSpPr>
            <p:cNvPr id="16" name="Text Box 29"/>
            <p:cNvSpPr txBox="1">
              <a:spLocks noChangeArrowheads="1"/>
            </p:cNvSpPr>
            <p:nvPr/>
          </p:nvSpPr>
          <p:spPr bwMode="auto">
            <a:xfrm>
              <a:off x="2258" y="1803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0</a:t>
              </a:r>
            </a:p>
          </p:txBody>
        </p:sp>
        <p:sp>
          <p:nvSpPr>
            <p:cNvPr id="17" name="Text Box 30"/>
            <p:cNvSpPr txBox="1">
              <a:spLocks noChangeArrowheads="1"/>
            </p:cNvSpPr>
            <p:nvPr/>
          </p:nvSpPr>
          <p:spPr bwMode="auto">
            <a:xfrm>
              <a:off x="2626" y="1803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1</a:t>
              </a:r>
            </a:p>
          </p:txBody>
        </p:sp>
        <p:sp>
          <p:nvSpPr>
            <p:cNvPr id="18" name="Text Box 31"/>
            <p:cNvSpPr txBox="1">
              <a:spLocks noChangeArrowheads="1"/>
            </p:cNvSpPr>
            <p:nvPr/>
          </p:nvSpPr>
          <p:spPr bwMode="auto">
            <a:xfrm>
              <a:off x="2996" y="1809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0</a:t>
              </a:r>
            </a:p>
          </p:txBody>
        </p:sp>
        <p:sp>
          <p:nvSpPr>
            <p:cNvPr id="19" name="Text Box 32"/>
            <p:cNvSpPr txBox="1">
              <a:spLocks noChangeArrowheads="1"/>
            </p:cNvSpPr>
            <p:nvPr/>
          </p:nvSpPr>
          <p:spPr bwMode="auto">
            <a:xfrm>
              <a:off x="3364" y="1809"/>
              <a:ext cx="2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022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LAB3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Spectrum answer</a:t>
            </a:r>
            <a:endParaRPr kumimoji="1" lang="ja-JP" altLang="en-US" sz="4000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sz="1400" dirty="0" smtClean="0"/>
              <a:t>n=1:1:80</a:t>
            </a:r>
            <a:r>
              <a:rPr lang="en-US" altLang="ja-JP" sz="1400" dirty="0"/>
              <a:t>;</a:t>
            </a:r>
          </a:p>
          <a:p>
            <a:r>
              <a:rPr lang="pt-BR" altLang="ja-JP" sz="1400" dirty="0"/>
              <a:t>x = [zeros(1,10), ones(1,10), zeros(1,10), ones(1,10), zeros(1,10), ones(1,10), zeros(1,10), ones(1,10)];</a:t>
            </a:r>
          </a:p>
          <a:p>
            <a:r>
              <a:rPr lang="en-US" altLang="ja-JP" sz="1400" dirty="0"/>
              <a:t>figure(3)</a:t>
            </a:r>
          </a:p>
          <a:p>
            <a:r>
              <a:rPr lang="en-US" altLang="ja-JP" sz="1400" dirty="0"/>
              <a:t>subplot(2,1,1);</a:t>
            </a:r>
          </a:p>
          <a:p>
            <a:r>
              <a:rPr lang="en-US" altLang="ja-JP" sz="1400" dirty="0"/>
              <a:t>plot(x);</a:t>
            </a:r>
          </a:p>
          <a:p>
            <a:r>
              <a:rPr lang="en-US" altLang="ja-JP" sz="1400" dirty="0"/>
              <a:t>axis([1,80,-0.5, 1.5]);</a:t>
            </a:r>
          </a:p>
          <a:p>
            <a:r>
              <a:rPr lang="en-US" altLang="ja-JP" sz="1400" dirty="0"/>
              <a:t>%%</a:t>
            </a:r>
          </a:p>
          <a:p>
            <a:r>
              <a:rPr lang="en-US" altLang="ja-JP" sz="1400" dirty="0"/>
              <a:t>y = </a:t>
            </a:r>
            <a:r>
              <a:rPr lang="en-US" altLang="ja-JP" sz="1400" dirty="0" err="1"/>
              <a:t>fft</a:t>
            </a:r>
            <a:r>
              <a:rPr lang="en-US" altLang="ja-JP" sz="1400" dirty="0"/>
              <a:t>(x);</a:t>
            </a:r>
          </a:p>
          <a:p>
            <a:r>
              <a:rPr lang="en-US" altLang="ja-JP" sz="1400" dirty="0"/>
              <a:t>subplot(2,1,2);</a:t>
            </a:r>
          </a:p>
          <a:p>
            <a:r>
              <a:rPr lang="en-US" altLang="ja-JP" sz="1400" dirty="0"/>
              <a:t>plot(abs(y));</a:t>
            </a:r>
          </a:p>
          <a:p>
            <a:r>
              <a:rPr lang="en-US" altLang="ja-JP" sz="1400" dirty="0"/>
              <a:t>axis([1,80,-10, 50]);</a:t>
            </a:r>
          </a:p>
          <a:p>
            <a:endParaRPr kumimoji="1" lang="ja-JP" altLang="en-US" sz="1400" dirty="0"/>
          </a:p>
        </p:txBody>
      </p:sp>
      <p:pic>
        <p:nvPicPr>
          <p:cNvPr id="37" name="コンテンツ プレースホルダー 3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sp>
        <p:nvSpPr>
          <p:cNvPr id="38" name="正方形/長方形 37"/>
          <p:cNvSpPr/>
          <p:nvPr/>
        </p:nvSpPr>
        <p:spPr>
          <a:xfrm>
            <a:off x="5141817" y="1360924"/>
            <a:ext cx="2414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Assume T = 10 points</a:t>
            </a:r>
          </a:p>
        </p:txBody>
      </p:sp>
    </p:spTree>
    <p:extLst>
      <p:ext uri="{BB962C8B-B14F-4D97-AF65-F5344CB8AC3E}">
        <p14:creationId xmlns:p14="http://schemas.microsoft.com/office/powerpoint/2010/main" val="206519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LAB4</a:t>
            </a:r>
            <a:r>
              <a:rPr kumimoji="1" lang="ja-JP" altLang="en-US" sz="4000" dirty="0" smtClean="0"/>
              <a:t>：　</a:t>
            </a:r>
            <a:r>
              <a:rPr lang="en-US" altLang="ja-JP" sz="4000" dirty="0" smtClean="0"/>
              <a:t>BPSK waveform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kumimoji="1" lang="en-US" altLang="ja-JP" dirty="0" smtClean="0"/>
              <a:t>Make BPSK waveform</a:t>
            </a:r>
            <a:r>
              <a:rPr lang="ja-JP" altLang="en-US" dirty="0" smtClean="0"/>
              <a:t> </a:t>
            </a:r>
            <a:r>
              <a:rPr lang="en-US" altLang="ja-JP" dirty="0" smtClean="0"/>
              <a:t>as follows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36" name="図 3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6" y="2388775"/>
            <a:ext cx="32258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" name="図 3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816512"/>
            <a:ext cx="2595563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" name="図 3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176" y="4750674"/>
            <a:ext cx="3262312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683568" y="3903439"/>
            <a:ext cx="2440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When data=0</a:t>
            </a:r>
            <a:endParaRPr kumimoji="1" lang="ja-JP" altLang="en-US" sz="24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83568" y="4839543"/>
            <a:ext cx="2440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When data=1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6360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LAB4</a:t>
            </a:r>
            <a:r>
              <a:rPr lang="ja-JP" altLang="en-US" dirty="0" smtClean="0"/>
              <a:t>：</a:t>
            </a:r>
            <a:r>
              <a:rPr lang="ja-JP" altLang="en-US" dirty="0"/>
              <a:t>　</a:t>
            </a:r>
            <a:r>
              <a:rPr lang="en-US" altLang="ja-JP" dirty="0" smtClean="0"/>
              <a:t>BPSK answer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45025"/>
          </a:xfrm>
        </p:spPr>
        <p:txBody>
          <a:bodyPr/>
          <a:lstStyle/>
          <a:p>
            <a:r>
              <a:rPr lang="en-US" altLang="ja-JP" sz="1400" dirty="0"/>
              <a:t>n=0:32; </a:t>
            </a:r>
          </a:p>
          <a:p>
            <a:r>
              <a:rPr lang="en-US" altLang="ja-JP" sz="1400" dirty="0"/>
              <a:t>fc=2;</a:t>
            </a:r>
          </a:p>
          <a:p>
            <a:r>
              <a:rPr lang="en-US" altLang="ja-JP" sz="1400" dirty="0" err="1"/>
              <a:t>fs</a:t>
            </a:r>
            <a:r>
              <a:rPr lang="en-US" altLang="ja-JP" sz="1400" dirty="0"/>
              <a:t>=32;   % Sampling Frequency</a:t>
            </a:r>
          </a:p>
          <a:p>
            <a:r>
              <a:rPr lang="en-US" altLang="ja-JP" sz="1400" dirty="0"/>
              <a:t>t = n/</a:t>
            </a:r>
            <a:r>
              <a:rPr lang="en-US" altLang="ja-JP" sz="1400" dirty="0" err="1"/>
              <a:t>fs</a:t>
            </a:r>
            <a:r>
              <a:rPr lang="en-US" altLang="ja-JP" sz="1400" dirty="0"/>
              <a:t>; % time index</a:t>
            </a:r>
          </a:p>
          <a:p>
            <a:r>
              <a:rPr lang="en-US" altLang="ja-JP" sz="1400" dirty="0"/>
              <a:t>% BPSK waveform</a:t>
            </a:r>
          </a:p>
          <a:p>
            <a:r>
              <a:rPr lang="en-US" altLang="ja-JP" sz="1400" dirty="0"/>
              <a:t>x0 = 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(2*pi*fc*t);</a:t>
            </a:r>
          </a:p>
          <a:p>
            <a:r>
              <a:rPr lang="en-US" altLang="ja-JP" sz="1400" dirty="0"/>
              <a:t>x1 = </a:t>
            </a:r>
            <a:r>
              <a:rPr lang="en-US" altLang="ja-JP" sz="1400" dirty="0" err="1"/>
              <a:t>cos</a:t>
            </a:r>
            <a:r>
              <a:rPr lang="en-US" altLang="ja-JP" sz="1400" dirty="0"/>
              <a:t>(2*pi*fc*t + pi);</a:t>
            </a:r>
          </a:p>
          <a:p>
            <a:r>
              <a:rPr lang="en-US" altLang="ja-JP" sz="1400" dirty="0"/>
              <a:t>% FIGURE</a:t>
            </a:r>
          </a:p>
          <a:p>
            <a:r>
              <a:rPr lang="en-US" altLang="ja-JP" sz="1400" dirty="0"/>
              <a:t>figure(5);</a:t>
            </a:r>
          </a:p>
          <a:p>
            <a:r>
              <a:rPr lang="en-US" altLang="ja-JP" sz="1400" dirty="0"/>
              <a:t>subplot(2,1,1);</a:t>
            </a:r>
          </a:p>
          <a:p>
            <a:r>
              <a:rPr lang="en-US" altLang="ja-JP" sz="1400" dirty="0"/>
              <a:t>plot(x0);</a:t>
            </a:r>
          </a:p>
          <a:p>
            <a:r>
              <a:rPr lang="en-US" altLang="ja-JP" sz="1400" dirty="0"/>
              <a:t>subplot(2,1,2);</a:t>
            </a:r>
          </a:p>
          <a:p>
            <a:r>
              <a:rPr lang="en-US" altLang="ja-JP" sz="1400" dirty="0"/>
              <a:t>plot(x1);</a:t>
            </a:r>
          </a:p>
          <a:p>
            <a:pPr marL="0" indent="0">
              <a:buNone/>
            </a:pPr>
            <a:endParaRPr kumimoji="1" lang="ja-JP" altLang="en-US" sz="14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2013/12/14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2013 DigComm Lab (Fire Tom Wada)</a:t>
            </a:r>
            <a:endParaRPr lang="en-US" altLang="ja-JP"/>
          </a:p>
        </p:txBody>
      </p:sp>
      <p:pic>
        <p:nvPicPr>
          <p:cNvPr id="8" name="コンテンツ プレースホルダー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071" y="1215267"/>
            <a:ext cx="4038600" cy="3028950"/>
          </a:xfrm>
        </p:spPr>
      </p:pic>
      <p:grpSp>
        <p:nvGrpSpPr>
          <p:cNvPr id="18" name="グループ化 17"/>
          <p:cNvGrpSpPr/>
          <p:nvPr/>
        </p:nvGrpSpPr>
        <p:grpSpPr>
          <a:xfrm>
            <a:off x="3995936" y="3798723"/>
            <a:ext cx="4968552" cy="2437348"/>
            <a:chOff x="1193753" y="1758156"/>
            <a:chExt cx="6812057" cy="3341688"/>
          </a:xfrm>
        </p:grpSpPr>
        <p:cxnSp>
          <p:nvCxnSpPr>
            <p:cNvPr id="9" name="直線矢印コネクタ 8"/>
            <p:cNvCxnSpPr/>
            <p:nvPr/>
          </p:nvCxnSpPr>
          <p:spPr>
            <a:xfrm>
              <a:off x="3105150" y="3802856"/>
              <a:ext cx="2978150" cy="1588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sys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矢印コネクタ 9"/>
            <p:cNvCxnSpPr/>
            <p:nvPr/>
          </p:nvCxnSpPr>
          <p:spPr>
            <a:xfrm rot="5400000" flipH="1" flipV="1">
              <a:off x="3033713" y="3606006"/>
              <a:ext cx="2986088" cy="1587"/>
            </a:xfrm>
            <a:prstGeom prst="straightConnector1">
              <a:avLst/>
            </a:prstGeom>
            <a:ln w="9525">
              <a:solidFill>
                <a:schemeClr val="tx1"/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正方形/長方形 10"/>
            <p:cNvSpPr>
              <a:spLocks noChangeArrowheads="1"/>
            </p:cNvSpPr>
            <p:nvPr/>
          </p:nvSpPr>
          <p:spPr bwMode="auto">
            <a:xfrm>
              <a:off x="3994150" y="1758156"/>
              <a:ext cx="253273" cy="5485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/>
              <a:endParaRPr lang="ja-JP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テキスト ボックス 26"/>
            <p:cNvSpPr txBox="1">
              <a:spLocks noChangeArrowheads="1"/>
            </p:cNvSpPr>
            <p:nvPr/>
          </p:nvSpPr>
          <p:spPr bwMode="auto">
            <a:xfrm>
              <a:off x="4171950" y="3802856"/>
              <a:ext cx="3556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  <a:cs typeface="+mn-cs"/>
                </a:defRPr>
              </a:lvl9pPr>
            </a:lstStyle>
            <a:p>
              <a:pPr eaLnBrk="1" hangingPunct="1"/>
              <a:r>
                <a:rPr lang="en-US" altLang="ja-JP"/>
                <a:t>0</a:t>
              </a:r>
              <a:endParaRPr lang="ja-JP" altLang="en-US"/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5638800" y="371395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3327400" y="2602706"/>
              <a:ext cx="2400300" cy="24003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3238500" y="3713956"/>
              <a:ext cx="177800" cy="1778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6" name="角丸四角形吹き出し 15"/>
            <p:cNvSpPr/>
            <p:nvPr/>
          </p:nvSpPr>
          <p:spPr>
            <a:xfrm>
              <a:off x="6438901" y="3002756"/>
              <a:ext cx="1566909" cy="889001"/>
            </a:xfrm>
            <a:prstGeom prst="wedgeRoundRectCallout">
              <a:avLst>
                <a:gd name="adj1" fmla="val -93592"/>
                <a:gd name="adj2" fmla="val 3588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dirty="0">
                  <a:solidFill>
                    <a:schemeClr val="tx1"/>
                  </a:solidFill>
                </a:rPr>
                <a:t>(A</a:t>
              </a:r>
              <a:r>
                <a:rPr lang="en-US" altLang="ja-JP" sz="1600" dirty="0">
                  <a:solidFill>
                    <a:schemeClr val="tx1"/>
                  </a:solidFill>
                </a:rPr>
                <a:t>0</a:t>
              </a:r>
              <a:r>
                <a:rPr lang="en-US" altLang="ja-JP" dirty="0">
                  <a:solidFill>
                    <a:schemeClr val="tx1"/>
                  </a:solidFill>
                </a:rPr>
                <a:t>, θ</a:t>
              </a:r>
              <a:r>
                <a:rPr lang="en-US" altLang="ja-JP" sz="1600" dirty="0">
                  <a:solidFill>
                    <a:schemeClr val="tx1"/>
                  </a:solidFill>
                </a:rPr>
                <a:t>0</a:t>
              </a:r>
              <a:r>
                <a:rPr lang="en-US" altLang="ja-JP" dirty="0">
                  <a:solidFill>
                    <a:schemeClr val="tx1"/>
                  </a:solidFill>
                </a:rPr>
                <a:t>)</a:t>
              </a:r>
              <a:br>
                <a:rPr lang="en-US" altLang="ja-JP" dirty="0">
                  <a:solidFill>
                    <a:schemeClr val="tx1"/>
                  </a:solidFill>
                </a:rPr>
              </a:br>
              <a:r>
                <a:rPr lang="en-US" altLang="ja-JP" dirty="0">
                  <a:solidFill>
                    <a:schemeClr val="tx1"/>
                  </a:solidFill>
                </a:rPr>
                <a:t>=(1, 0)</a:t>
              </a:r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角丸四角形吹き出し 16"/>
            <p:cNvSpPr/>
            <p:nvPr/>
          </p:nvSpPr>
          <p:spPr>
            <a:xfrm>
              <a:off x="1193753" y="3091656"/>
              <a:ext cx="1377997" cy="889001"/>
            </a:xfrm>
            <a:prstGeom prst="wedgeRoundRectCallout">
              <a:avLst>
                <a:gd name="adj1" fmla="val 102975"/>
                <a:gd name="adj2" fmla="val 2650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ja-JP" sz="1600" dirty="0">
                  <a:solidFill>
                    <a:schemeClr val="tx1"/>
                  </a:solidFill>
                </a:rPr>
                <a:t>(A</a:t>
              </a:r>
              <a:r>
                <a:rPr lang="en-US" altLang="ja-JP" sz="1200" dirty="0">
                  <a:solidFill>
                    <a:schemeClr val="tx1"/>
                  </a:solidFill>
                </a:rPr>
                <a:t>1</a:t>
              </a:r>
              <a:r>
                <a:rPr lang="en-US" altLang="ja-JP" sz="1600" dirty="0">
                  <a:solidFill>
                    <a:schemeClr val="tx1"/>
                  </a:solidFill>
                </a:rPr>
                <a:t>, θ</a:t>
              </a:r>
              <a:r>
                <a:rPr lang="en-US" altLang="ja-JP" sz="1200" dirty="0">
                  <a:solidFill>
                    <a:schemeClr val="tx1"/>
                  </a:solidFill>
                </a:rPr>
                <a:t>1</a:t>
              </a:r>
              <a:r>
                <a:rPr lang="en-US" altLang="ja-JP" sz="1600" dirty="0">
                  <a:solidFill>
                    <a:schemeClr val="tx1"/>
                  </a:solidFill>
                </a:rPr>
                <a:t>)</a:t>
              </a:r>
              <a:br>
                <a:rPr lang="en-US" altLang="ja-JP" sz="1600" dirty="0">
                  <a:solidFill>
                    <a:schemeClr val="tx1"/>
                  </a:solidFill>
                </a:rPr>
              </a:br>
              <a:r>
                <a:rPr lang="en-US" altLang="ja-JP" sz="1600" dirty="0">
                  <a:solidFill>
                    <a:schemeClr val="tx1"/>
                  </a:solidFill>
                </a:rPr>
                <a:t>=(1, π)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91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</TotalTime>
  <Words>2370</Words>
  <Application>Microsoft Office PowerPoint</Application>
  <PresentationFormat>画面に合わせる (4:3)</PresentationFormat>
  <Paragraphs>592</Paragraphs>
  <Slides>40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5" baseType="lpstr">
      <vt:lpstr>ＭＳ Ｐゴシック</vt:lpstr>
      <vt:lpstr>ＭＳ Ｐ明朝</vt:lpstr>
      <vt:lpstr>Arial</vt:lpstr>
      <vt:lpstr>Default Design</vt:lpstr>
      <vt:lpstr>数式</vt:lpstr>
      <vt:lpstr>Welcome to MATLAB DigComm LAB</vt:lpstr>
      <vt:lpstr>LAB1：　AM</vt:lpstr>
      <vt:lpstr>LAB1：　AM answer</vt:lpstr>
      <vt:lpstr>LAB2: AM Demodulation</vt:lpstr>
      <vt:lpstr>LAB2：　AM Demod answer</vt:lpstr>
      <vt:lpstr>LAB3：　Spectrum of square wave</vt:lpstr>
      <vt:lpstr>LAB3：　Spectrum answer</vt:lpstr>
      <vt:lpstr>LAB4：　BPSK waveform</vt:lpstr>
      <vt:lpstr>LAB4：　BPSK answer</vt:lpstr>
      <vt:lpstr>LAB5：　QPSK waveform</vt:lpstr>
      <vt:lpstr>LAB5：　QPSK answer</vt:lpstr>
      <vt:lpstr>LECTURE: Complex Exponential Function</vt:lpstr>
      <vt:lpstr>1. Complex Exponential Function</vt:lpstr>
      <vt:lpstr>2. Real – Imaginary plane</vt:lpstr>
      <vt:lpstr>Complex Exponential Function Shows Rotation in I-Q plane</vt:lpstr>
      <vt:lpstr>Complex Exponential Function shows Rotation on TIME!</vt:lpstr>
      <vt:lpstr>Complex Amplitude (Phaser)</vt:lpstr>
      <vt:lpstr>QPSK  by Complex Exponential Function</vt:lpstr>
      <vt:lpstr>Conversion  from Complex Exponential Function to Real sinusoid.</vt:lpstr>
      <vt:lpstr>LAB6：　QPSK waveform</vt:lpstr>
      <vt:lpstr>LAB6：　QPSK (2) answer</vt:lpstr>
      <vt:lpstr>LAB7：　Draw BER graph</vt:lpstr>
      <vt:lpstr>LAB7：　BER graph answer</vt:lpstr>
      <vt:lpstr>LECTURE: Channel Modeling </vt:lpstr>
      <vt:lpstr>Multipath Channel</vt:lpstr>
      <vt:lpstr>Channel Modeling  by Impulse Response</vt:lpstr>
      <vt:lpstr>Convolution operation</vt:lpstr>
      <vt:lpstr>Channel Modeling  by Impulse Response</vt:lpstr>
      <vt:lpstr>LAB8：　CHANNEL</vt:lpstr>
      <vt:lpstr>LAB8：　CHANNEL answer</vt:lpstr>
      <vt:lpstr>LECTURE: OFDM Modeling </vt:lpstr>
      <vt:lpstr>PowerPoint プレゼンテーション</vt:lpstr>
      <vt:lpstr>LAB9 OFDM</vt:lpstr>
      <vt:lpstr>LAB9 1) answer</vt:lpstr>
      <vt:lpstr>LAB10  OFDM</vt:lpstr>
      <vt:lpstr>LAB10  OFDM answer</vt:lpstr>
      <vt:lpstr>LAB10  OFDM answer</vt:lpstr>
      <vt:lpstr>LAB11  Symbol Error Rate</vt:lpstr>
      <vt:lpstr>LAB11  Symbol Error Rate</vt:lpstr>
      <vt:lpstr>TASK1</vt:lpstr>
    </vt:vector>
  </TitlesOfParts>
  <Company>Ryukyus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SCILAB</dc:title>
  <dc:creator>Pham Thi Thu Phuong</dc:creator>
  <cp:lastModifiedBy>和田知久</cp:lastModifiedBy>
  <cp:revision>81</cp:revision>
  <cp:lastPrinted>2011-11-25T05:07:06Z</cp:lastPrinted>
  <dcterms:created xsi:type="dcterms:W3CDTF">2006-04-18T09:01:47Z</dcterms:created>
  <dcterms:modified xsi:type="dcterms:W3CDTF">2013-12-10T12:03:00Z</dcterms:modified>
</cp:coreProperties>
</file>