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3"/>
  </p:notesMasterIdLst>
  <p:sldIdLst>
    <p:sldId id="256" r:id="rId2"/>
    <p:sldId id="257" r:id="rId3"/>
    <p:sldId id="259" r:id="rId4"/>
    <p:sldId id="260" r:id="rId5"/>
    <p:sldId id="262" r:id="rId6"/>
    <p:sldId id="268" r:id="rId7"/>
    <p:sldId id="263" r:id="rId8"/>
    <p:sldId id="264" r:id="rId9"/>
    <p:sldId id="266" r:id="rId10"/>
    <p:sldId id="269" r:id="rId11"/>
    <p:sldId id="267"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2904BA9-AC89-4455-94D4-8EEA5212BE6C}">
          <p14:sldIdLst>
            <p14:sldId id="256"/>
            <p14:sldId id="257"/>
          </p14:sldIdLst>
        </p14:section>
        <p14:section name="タイトルなしのセクション" id="{09427EF7-319D-44DB-8539-086E42C78829}">
          <p14:sldIdLst>
            <p14:sldId id="259"/>
            <p14:sldId id="260"/>
            <p14:sldId id="262"/>
            <p14:sldId id="268"/>
            <p14:sldId id="263"/>
            <p14:sldId id="264"/>
            <p14:sldId id="266"/>
            <p14:sldId id="269"/>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025" autoAdjust="0"/>
    <p:restoredTop sz="74595" autoAdjust="0"/>
  </p:normalViewPr>
  <p:slideViewPr>
    <p:cSldViewPr snapToGrid="0">
      <p:cViewPr varScale="1">
        <p:scale>
          <a:sx n="61" d="100"/>
          <a:sy n="61" d="100"/>
        </p:scale>
        <p:origin x="1554" y="60"/>
      </p:cViewPr>
      <p:guideLst/>
    </p:cSldViewPr>
  </p:slideViewPr>
  <p:outlineViewPr>
    <p:cViewPr>
      <p:scale>
        <a:sx n="33" d="100"/>
        <a:sy n="33" d="100"/>
      </p:scale>
      <p:origin x="0" y="-510"/>
    </p:cViewPr>
  </p:outlineViewPr>
  <p:notesTextViewPr>
    <p:cViewPr>
      <p:scale>
        <a:sx n="1" d="1"/>
        <a:sy n="1" d="1"/>
      </p:scale>
      <p:origin x="0" y="0"/>
    </p:cViewPr>
  </p:notesTextViewPr>
  <p:notesViewPr>
    <p:cSldViewPr snapToGrid="0">
      <p:cViewPr varScale="1">
        <p:scale>
          <a:sx n="62" d="100"/>
          <a:sy n="62" d="100"/>
        </p:scale>
        <p:origin x="27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8.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8292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r>
              <a:rPr kumimoji="1" lang="en-US" altLang="ja-JP" dirty="0" smtClean="0"/>
              <a:t>OFDM</a:t>
            </a:r>
            <a:r>
              <a:rPr kumimoji="1" lang="ja-JP" altLang="en-US" dirty="0" smtClean="0"/>
              <a:t>における</a:t>
            </a:r>
            <a:r>
              <a:rPr kumimoji="1" lang="en-US" altLang="ja-JP" dirty="0" smtClean="0"/>
              <a:t>2</a:t>
            </a:r>
            <a:r>
              <a:rPr kumimoji="1" lang="ja-JP" altLang="en-US" dirty="0" smtClean="0"/>
              <a:t>次元</a:t>
            </a:r>
            <a:r>
              <a:rPr kumimoji="1" lang="en-US" altLang="ja-JP" dirty="0" smtClean="0"/>
              <a:t>FFT</a:t>
            </a:r>
            <a:r>
              <a:rPr kumimoji="1" lang="ja-JP" altLang="en-US" dirty="0" smtClean="0"/>
              <a:t>を用いたフェージング補償方式の検討</a:t>
            </a:r>
            <a:endParaRPr kumimoji="1" lang="ja-JP" altLang="en-US" dirty="0"/>
          </a:p>
        </p:txBody>
      </p:sp>
    </p:spTree>
    <p:extLst>
      <p:ext uri="{BB962C8B-B14F-4D97-AF65-F5344CB8AC3E}">
        <p14:creationId xmlns:p14="http://schemas.microsoft.com/office/powerpoint/2010/main" val="4022077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r>
              <a:rPr kumimoji="1" lang="ja-JP" altLang="en-US" dirty="0" smtClean="0">
                <a:latin typeface="ＭＳ Ｐゴシック"/>
                <a:ea typeface="ＭＳ Ｐゴシック"/>
              </a:rPr>
              <a:t>減衰電力比の違いによる</a:t>
            </a:r>
            <a:r>
              <a:rPr kumimoji="1" lang="en-US" altLang="ja-JP" dirty="0" smtClean="0">
                <a:latin typeface="ＭＳ Ｐゴシック"/>
                <a:ea typeface="ＭＳ Ｐゴシック"/>
              </a:rPr>
              <a:t>BER</a:t>
            </a:r>
          </a:p>
          <a:p>
            <a:endParaRPr kumimoji="1" lang="en-US" altLang="ja-JP" dirty="0" smtClean="0">
              <a:latin typeface="ＭＳ Ｐゴシック"/>
              <a:ea typeface="ＭＳ Ｐゴシック"/>
            </a:endParaRPr>
          </a:p>
          <a:p>
            <a:r>
              <a:rPr kumimoji="1" lang="ja-JP" altLang="en-US" dirty="0" smtClean="0">
                <a:latin typeface="ＭＳ Ｐゴシック"/>
                <a:ea typeface="ＭＳ Ｐゴシック"/>
              </a:rPr>
              <a:t>図</a:t>
            </a:r>
            <a:r>
              <a:rPr kumimoji="1" lang="en-US" altLang="ja-JP" dirty="0" smtClean="0">
                <a:latin typeface="ＭＳ Ｐゴシック"/>
                <a:ea typeface="ＭＳ Ｐゴシック"/>
              </a:rPr>
              <a:t>10</a:t>
            </a:r>
            <a:r>
              <a:rPr kumimoji="1" lang="ja-JP" altLang="en-US" dirty="0" smtClean="0">
                <a:latin typeface="ＭＳ Ｐゴシック"/>
                <a:ea typeface="ＭＳ Ｐゴシック"/>
              </a:rPr>
              <a:t>　減衰電力費が大きくなればなるほど</a:t>
            </a:r>
            <a:r>
              <a:rPr kumimoji="1" lang="en-US" altLang="ja-JP" dirty="0" smtClean="0">
                <a:latin typeface="ＭＳ Ｐゴシック"/>
                <a:ea typeface="ＭＳ Ｐゴシック"/>
              </a:rPr>
              <a:t>BER</a:t>
            </a:r>
            <a:r>
              <a:rPr kumimoji="1" lang="ja-JP" altLang="en-US" dirty="0" smtClean="0">
                <a:latin typeface="ＭＳ Ｐゴシック"/>
                <a:ea typeface="ＭＳ Ｐゴシック"/>
              </a:rPr>
              <a:t>がよくなる</a:t>
            </a:r>
            <a:endParaRPr kumimoji="1" lang="en-US" altLang="ja-JP" dirty="0" smtClean="0">
              <a:latin typeface="ＭＳ Ｐゴシック"/>
              <a:ea typeface="ＭＳ Ｐゴシック"/>
            </a:endParaRPr>
          </a:p>
          <a:p>
            <a:r>
              <a:rPr kumimoji="1" lang="ja-JP" altLang="en-US" dirty="0" smtClean="0">
                <a:latin typeface="ＭＳ Ｐゴシック"/>
                <a:ea typeface="ＭＳ Ｐゴシック"/>
              </a:rPr>
              <a:t>　　　　　これは電力比が大きいほど遅延波の影響が軽減される。</a:t>
            </a:r>
            <a:endParaRPr kumimoji="1" lang="en-US" altLang="ja-JP" dirty="0" smtClean="0">
              <a:latin typeface="ＭＳ Ｐゴシック"/>
              <a:ea typeface="ＭＳ Ｐゴシック"/>
            </a:endParaRPr>
          </a:p>
          <a:p>
            <a:r>
              <a:rPr kumimoji="1" lang="en-US" altLang="ja-JP" dirty="0" smtClean="0">
                <a:latin typeface="ＭＳ Ｐゴシック"/>
                <a:ea typeface="ＭＳ Ｐゴシック"/>
              </a:rPr>
              <a:t>11 </a:t>
            </a:r>
            <a:r>
              <a:rPr kumimoji="1" lang="ja-JP" altLang="en-US" dirty="0" smtClean="0">
                <a:latin typeface="ＭＳ Ｐゴシック"/>
                <a:ea typeface="ＭＳ Ｐゴシック"/>
              </a:rPr>
              <a:t>提案方式はどれだけフェージング変動速度が遅くても</a:t>
            </a:r>
            <a:r>
              <a:rPr kumimoji="1" lang="en-US" altLang="ja-JP" dirty="0" smtClean="0">
                <a:latin typeface="ＭＳ Ｐゴシック"/>
                <a:ea typeface="ＭＳ Ｐゴシック"/>
              </a:rPr>
              <a:t>BER</a:t>
            </a:r>
            <a:r>
              <a:rPr kumimoji="1" lang="ja-JP" altLang="en-US" dirty="0" smtClean="0">
                <a:latin typeface="ＭＳ Ｐゴシック"/>
                <a:ea typeface="ＭＳ Ｐゴシック"/>
              </a:rPr>
              <a:t>は</a:t>
            </a:r>
            <a:r>
              <a:rPr kumimoji="1" lang="en-US" altLang="ja-JP" dirty="0" smtClean="0">
                <a:latin typeface="ＭＳ Ｐゴシック"/>
                <a:ea typeface="ＭＳ Ｐゴシック"/>
              </a:rPr>
              <a:t>10^-3</a:t>
            </a:r>
            <a:r>
              <a:rPr kumimoji="1" lang="ja-JP" altLang="en-US" dirty="0" smtClean="0">
                <a:latin typeface="ＭＳ Ｐゴシック"/>
                <a:ea typeface="ＭＳ Ｐゴシック"/>
              </a:rPr>
              <a:t>程度までしかよくならない</a:t>
            </a:r>
            <a:endParaRPr kumimoji="1" lang="en-US" altLang="ja-JP" dirty="0" smtClean="0">
              <a:latin typeface="ＭＳ Ｐゴシック"/>
              <a:ea typeface="ＭＳ Ｐゴシック"/>
            </a:endParaRPr>
          </a:p>
          <a:p>
            <a:endParaRPr kumimoji="1" lang="en-US" altLang="ja-JP" dirty="0" smtClean="0">
              <a:latin typeface="ＭＳ Ｐゴシック"/>
              <a:ea typeface="ＭＳ Ｐゴシック"/>
            </a:endParaRPr>
          </a:p>
          <a:p>
            <a:r>
              <a:rPr kumimoji="1" lang="ja-JP" altLang="en-US" dirty="0" smtClean="0">
                <a:latin typeface="ＭＳ Ｐゴシック"/>
                <a:ea typeface="ＭＳ Ｐゴシック"/>
              </a:rPr>
              <a:t>提案</a:t>
            </a:r>
            <a:r>
              <a:rPr kumimoji="1" lang="ja-JP" altLang="en-US" dirty="0">
                <a:latin typeface="ＭＳ Ｐゴシック"/>
                <a:ea typeface="ＭＳ Ｐゴシック"/>
              </a:rPr>
              <a:t>手法は既存のものより</a:t>
            </a:r>
            <a:r>
              <a:rPr kumimoji="1" lang="en-US" altLang="ja-JP" dirty="0">
                <a:latin typeface="ＭＳ Ｐゴシック"/>
                <a:ea typeface="ＭＳ Ｐゴシック"/>
              </a:rPr>
              <a:t>BER</a:t>
            </a:r>
            <a:r>
              <a:rPr kumimoji="1" lang="ja-JP" altLang="en-US" dirty="0">
                <a:latin typeface="ＭＳ Ｐゴシック"/>
                <a:ea typeface="ＭＳ Ｐゴシック"/>
              </a:rPr>
              <a:t>が良くなることがわかった</a:t>
            </a:r>
          </a:p>
        </p:txBody>
      </p:sp>
    </p:spTree>
    <p:extLst>
      <p:ext uri="{BB962C8B-B14F-4D97-AF65-F5344CB8AC3E}">
        <p14:creationId xmlns:p14="http://schemas.microsoft.com/office/powerpoint/2010/main" val="1165721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pPr marL="171450" indent="-171450">
              <a:buFont typeface="Arial" panose="020B0604020202020204" pitchFamily="34" charset="0"/>
              <a:buChar char="•"/>
            </a:pPr>
            <a:r>
              <a:rPr kumimoji="1" lang="en-US" altLang="ja-JP" sz="2711" dirty="0">
                <a:solidFill>
                  <a:srgbClr val="000000"/>
                </a:solidFill>
                <a:latin typeface="Calibri"/>
                <a:ea typeface="ＭＳ Ｐゴシック"/>
                <a:cs typeface="Calibri"/>
              </a:rPr>
              <a:t>OFDM</a:t>
            </a:r>
            <a:r>
              <a:rPr kumimoji="1" lang="ja-JP" altLang="en-US" sz="2711" dirty="0">
                <a:solidFill>
                  <a:srgbClr val="000000"/>
                </a:solidFill>
                <a:latin typeface="ＭＳ Ｐゴシック"/>
                <a:ea typeface="ＭＳ Ｐゴシック"/>
                <a:cs typeface="Calibri"/>
              </a:rPr>
              <a:t>に</a:t>
            </a:r>
            <a:r>
              <a:rPr kumimoji="1" lang="en-US" altLang="ja-JP" sz="2711" dirty="0">
                <a:solidFill>
                  <a:srgbClr val="000000"/>
                </a:solidFill>
                <a:latin typeface="Calibri"/>
                <a:ea typeface="ＭＳ Ｐゴシック"/>
                <a:cs typeface="Calibri"/>
              </a:rPr>
              <a:t>2D-FFT</a:t>
            </a:r>
            <a:r>
              <a:rPr kumimoji="1" lang="ja-JP" altLang="en-US" sz="2711" dirty="0">
                <a:solidFill>
                  <a:srgbClr val="000000"/>
                </a:solidFill>
                <a:latin typeface="ＭＳ Ｐゴシック"/>
                <a:ea typeface="ＭＳ Ｐゴシック"/>
                <a:cs typeface="Calibri"/>
              </a:rPr>
              <a:t>を用いたフェージング補償方式を提案した</a:t>
            </a:r>
            <a:endParaRPr kumimoji="1" lang="en-US" altLang="ja-JP" sz="2711" dirty="0">
              <a:solidFill>
                <a:srgbClr val="000000"/>
              </a:solidFill>
              <a:latin typeface="ＭＳ Ｐゴシック"/>
              <a:ea typeface="ＭＳ Ｐゴシック"/>
              <a:cs typeface="Calibri"/>
            </a:endParaRPr>
          </a:p>
          <a:p>
            <a:pPr marL="171450" indent="-171450">
              <a:buFont typeface="Arial" panose="020B0604020202020204" pitchFamily="34" charset="0"/>
              <a:buChar char="•"/>
            </a:pPr>
            <a:r>
              <a:rPr kumimoji="1" lang="ja-JP" altLang="en-US" sz="2711" dirty="0">
                <a:solidFill>
                  <a:srgbClr val="000000"/>
                </a:solidFill>
                <a:latin typeface="ＭＳ Ｐゴシック"/>
                <a:ea typeface="ＭＳ Ｐゴシック"/>
              </a:rPr>
              <a:t>提案方式が既存方式より特性がよいことが</a:t>
            </a:r>
            <a:r>
              <a:rPr kumimoji="1" lang="ja-JP" altLang="en-US" sz="2711" dirty="0" smtClean="0">
                <a:solidFill>
                  <a:srgbClr val="000000"/>
                </a:solidFill>
                <a:latin typeface="ＭＳ Ｐゴシック"/>
                <a:ea typeface="ＭＳ Ｐゴシック"/>
              </a:rPr>
              <a:t>わかった</a:t>
            </a:r>
            <a:endParaRPr kumimoji="1" lang="en-US" altLang="ja-JP" sz="2711" dirty="0" smtClean="0">
              <a:solidFill>
                <a:srgbClr val="000000"/>
              </a:solidFill>
              <a:latin typeface="ＭＳ Ｐゴシック"/>
              <a:ea typeface="ＭＳ Ｐゴシック"/>
            </a:endParaRPr>
          </a:p>
          <a:p>
            <a:pPr marL="171450" indent="-171450">
              <a:buFont typeface="Arial" panose="020B0604020202020204" pitchFamily="34" charset="0"/>
              <a:buChar char="•"/>
            </a:pPr>
            <a:endParaRPr kumimoji="1" lang="en-US" altLang="ja-JP" sz="2711" dirty="0" smtClean="0">
              <a:solidFill>
                <a:srgbClr val="000000"/>
              </a:solidFill>
              <a:latin typeface="ＭＳ Ｐゴシック"/>
              <a:ea typeface="ＭＳ Ｐゴシック"/>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2800" dirty="0" smtClean="0"/>
              <a:t>10</a:t>
            </a:r>
            <a:r>
              <a:rPr lang="ja-JP" altLang="en-US" sz="2800" dirty="0" smtClean="0"/>
              <a:t>パスレイリーフェージング環境下では、フェージング変動が早くなると著しく特性が劣化してしまう</a:t>
            </a:r>
            <a:endParaRPr lang="en-US" altLang="ja-JP" sz="2800" dirty="0" smtClean="0"/>
          </a:p>
          <a:p>
            <a:pPr marL="171450" indent="-171450">
              <a:buFont typeface="Arial" panose="020B0604020202020204" pitchFamily="34" charset="0"/>
              <a:buChar char="•"/>
            </a:pPr>
            <a:endParaRPr kumimoji="1" lang="ja-JP" altLang="en-US" sz="2711" dirty="0">
              <a:solidFill>
                <a:srgbClr val="000000"/>
              </a:solidFill>
              <a:latin typeface="ＭＳ Ｐゴシック"/>
              <a:ea typeface="ＭＳ Ｐゴシック"/>
            </a:endParaRPr>
          </a:p>
        </p:txBody>
      </p:sp>
    </p:spTree>
    <p:extLst>
      <p:ext uri="{BB962C8B-B14F-4D97-AF65-F5344CB8AC3E}">
        <p14:creationId xmlns:p14="http://schemas.microsoft.com/office/powerpoint/2010/main" val="420959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endParaRPr kumimoji="1" lang="ja-JP" altLang="en-US"/>
          </a:p>
        </p:txBody>
      </p:sp>
    </p:spTree>
    <p:extLst>
      <p:ext uri="{BB962C8B-B14F-4D97-AF65-F5344CB8AC3E}">
        <p14:creationId xmlns:p14="http://schemas.microsoft.com/office/powerpoint/2010/main" val="283525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地上デジタル放送や無線</a:t>
            </a:r>
            <a:r>
              <a:rPr lang="en-US" altLang="ja-JP" dirty="0" smtClean="0"/>
              <a:t>LAN</a:t>
            </a:r>
            <a:r>
              <a:rPr lang="ja-JP" altLang="en-US" dirty="0" smtClean="0"/>
              <a:t>等で適用されている</a:t>
            </a:r>
            <a:r>
              <a:rPr lang="en-US" altLang="ja-JP" dirty="0" smtClean="0"/>
              <a:t>OFDM</a:t>
            </a:r>
            <a:r>
              <a:rPr lang="ja-JP" altLang="en-US" dirty="0" smtClean="0"/>
              <a:t>はマルチパス遅延に耐性があることが知られています。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しかし、移動体通信環境下ではドップラーシフト</a:t>
            </a:r>
            <a:r>
              <a:rPr lang="ja-JP" altLang="en-US" dirty="0" smtClean="0"/>
              <a:t>に</a:t>
            </a:r>
            <a:r>
              <a:rPr lang="ja-JP" altLang="en-US" dirty="0" smtClean="0"/>
              <a:t>よって生じるフェージングによって通信</a:t>
            </a:r>
            <a:r>
              <a:rPr lang="ja-JP" altLang="en-US" dirty="0" smtClean="0"/>
              <a:t>の品質が劣化する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また、マルチパスフェージング</a:t>
            </a:r>
            <a:r>
              <a:rPr kumimoji="1" lang="ja-JP" altLang="en-US" dirty="0" smtClean="0"/>
              <a:t>によって信号の振り幅と位相が</a:t>
            </a:r>
            <a:r>
              <a:rPr kumimoji="1" lang="ja-JP" altLang="en-US" dirty="0" smtClean="0"/>
              <a:t>歪みます。そのため通信の品質が劣化する。</a:t>
            </a:r>
            <a:endParaRPr kumimoji="1" lang="ja-JP" altLang="en-US" dirty="0" smtClean="0"/>
          </a:p>
          <a:p>
            <a:endParaRPr kumimoji="1" lang="ja-JP" altLang="en-US" dirty="0"/>
          </a:p>
        </p:txBody>
      </p:sp>
    </p:spTree>
    <p:extLst>
      <p:ext uri="{BB962C8B-B14F-4D97-AF65-F5344CB8AC3E}">
        <p14:creationId xmlns:p14="http://schemas.microsoft.com/office/powerpoint/2010/main" val="246511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パイロットシンボルと呼ばれる最初から決めた信号をもとにフェージング変動を推定する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ガウス内挿補間方式がある。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別名、線形補間とも呼ばれている。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フェージング変動が早くなると推定精度が劣化してしまう</a:t>
            </a:r>
            <a:r>
              <a:rPr lang="en-US" altLang="ja-JP" dirty="0" smtClean="0"/>
              <a:t/>
            </a:r>
            <a:br>
              <a:rPr lang="en-US" altLang="ja-JP" dirty="0" smtClean="0"/>
            </a:br>
            <a:r>
              <a:rPr lang="ja-JP" altLang="en-US" dirty="0" smtClean="0"/>
              <a:t>推定精度を向上させるために高次な推定をしようとしても計算が複雑になる</a:t>
            </a:r>
            <a:endParaRPr lang="en-US" altLang="ja-JP" dirty="0" smtClean="0"/>
          </a:p>
        </p:txBody>
      </p:sp>
    </p:spTree>
    <p:extLst>
      <p:ext uri="{BB962C8B-B14F-4D97-AF65-F5344CB8AC3E}">
        <p14:creationId xmlns:p14="http://schemas.microsoft.com/office/powerpoint/2010/main" val="3293965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FFT</a:t>
            </a:r>
            <a:r>
              <a:rPr kumimoji="1" lang="ja-JP" altLang="en-US" dirty="0" smtClean="0"/>
              <a:t>を用いた零補間方式のフレーム構成</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2D-FFT</a:t>
            </a:r>
            <a:r>
              <a:rPr kumimoji="1" lang="ja-JP" altLang="en-US" dirty="0" smtClean="0"/>
              <a:t>を用いたフェージング補償方式のフレーム</a:t>
            </a:r>
            <a:r>
              <a:rPr kumimoji="1" lang="ja-JP" altLang="en-US" dirty="0" smtClean="0"/>
              <a:t>構成</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左側</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伝送系列を</a:t>
            </a:r>
            <a:r>
              <a:rPr kumimoji="1" lang="en-US" altLang="ja-JP" dirty="0" smtClean="0"/>
              <a:t>N</a:t>
            </a:r>
            <a:r>
              <a:rPr kumimoji="1" lang="ja-JP" altLang="en-US" dirty="0" smtClean="0"/>
              <a:t>シンボル</a:t>
            </a:r>
            <a:r>
              <a:rPr kumimoji="1" lang="en-US" altLang="ja-JP" dirty="0" smtClean="0"/>
              <a:t>1</a:t>
            </a:r>
            <a:r>
              <a:rPr kumimoji="1" lang="ja-JP" altLang="en-US" dirty="0" smtClean="0"/>
              <a:t>フレームとして区切り、これと基本単位とする。送信側で</a:t>
            </a:r>
            <a:r>
              <a:rPr kumimoji="1" lang="en-US" altLang="ja-JP" dirty="0" smtClean="0"/>
              <a:t>N-1</a:t>
            </a:r>
            <a:r>
              <a:rPr kumimoji="1" lang="ja-JP" altLang="en-US" dirty="0" smtClean="0"/>
              <a:t>シンボルごとに</a:t>
            </a:r>
            <a:r>
              <a:rPr kumimoji="1" lang="en-US" altLang="ja-JP" dirty="0" smtClean="0"/>
              <a:t>1</a:t>
            </a:r>
            <a:r>
              <a:rPr kumimoji="1" lang="ja-JP" altLang="en-US" dirty="0" err="1" smtClean="0"/>
              <a:t>つの</a:t>
            </a:r>
            <a:r>
              <a:rPr kumimoji="1" lang="ja-JP" altLang="en-US" dirty="0" smtClean="0"/>
              <a:t>パイロットシンボルを挿入し、受信側でそのパイロットシンボルを測定して通信路で受けたフェージングを算出する。</a:t>
            </a:r>
            <a:endParaRPr kumimoji="1" lang="ja-JP" altLang="en-US" dirty="0" smtClean="0"/>
          </a:p>
          <a:p>
            <a:endParaRPr kumimoji="1" lang="en-US" altLang="ja-JP" dirty="0" smtClean="0"/>
          </a:p>
          <a:p>
            <a:r>
              <a:rPr kumimoji="1" lang="en-US" altLang="ja-JP" dirty="0" smtClean="0"/>
              <a:t>2</a:t>
            </a:r>
            <a:r>
              <a:rPr kumimoji="1" lang="ja-JP" altLang="en-US" dirty="0" smtClean="0"/>
              <a:t>次元</a:t>
            </a:r>
            <a:r>
              <a:rPr kumimoji="1" lang="en-US" altLang="ja-JP" dirty="0" smtClean="0"/>
              <a:t>FFT</a:t>
            </a:r>
            <a:r>
              <a:rPr kumimoji="1" lang="ja-JP" altLang="en-US" dirty="0" smtClean="0"/>
              <a:t>を用いて時間・周波数方向のフェージング変動を一括して補償するためにパイロットシンボルを格子状に一定間隔で挿入する</a:t>
            </a:r>
            <a:endParaRPr kumimoji="1" lang="ja-JP" altLang="en-US" dirty="0"/>
          </a:p>
        </p:txBody>
      </p:sp>
    </p:spTree>
    <p:extLst>
      <p:ext uri="{BB962C8B-B14F-4D97-AF65-F5344CB8AC3E}">
        <p14:creationId xmlns:p14="http://schemas.microsoft.com/office/powerpoint/2010/main" val="52822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r>
              <a:rPr kumimoji="1" lang="en-US" altLang="ja-JP" dirty="0" smtClean="0"/>
              <a:t>FFT</a:t>
            </a:r>
            <a:r>
              <a:rPr kumimoji="1" lang="ja-JP" altLang="en-US" dirty="0" smtClean="0"/>
              <a:t>を用いた補間原理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2D-FFT</a:t>
            </a:r>
            <a:r>
              <a:rPr kumimoji="1" lang="ja-JP" altLang="en-US" dirty="0" smtClean="0"/>
              <a:t>を用いた零補間方式のフェージング補償</a:t>
            </a:r>
            <a:r>
              <a:rPr kumimoji="1" lang="ja-JP" altLang="en-US" dirty="0" smtClean="0"/>
              <a:t>原理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左側</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中間の点のみ推定するのは、</a:t>
            </a:r>
            <a:r>
              <a:rPr kumimoji="1" lang="en-US" altLang="ja-JP" dirty="0" smtClean="0"/>
              <a:t>FFT</a:t>
            </a:r>
            <a:r>
              <a:rPr kumimoji="1" lang="ja-JP" altLang="en-US" dirty="0" smtClean="0"/>
              <a:t>演算時に計算区間の両端に現れるエイリアス効果によって推定精度が劣化するのを回避するため。</a:t>
            </a:r>
            <a:endParaRPr kumimoji="1" lang="ja-JP" altLang="en-US" dirty="0" smtClean="0"/>
          </a:p>
          <a:p>
            <a:endParaRPr kumimoji="1" lang="en-US" altLang="ja-JP" dirty="0" smtClean="0"/>
          </a:p>
          <a:p>
            <a:r>
              <a:rPr kumimoji="1" lang="ja-JP" altLang="en-US" dirty="0" smtClean="0"/>
              <a:t>右側を紙で</a:t>
            </a:r>
            <a:endParaRPr kumimoji="1" lang="en-US" altLang="ja-JP" dirty="0" smtClean="0"/>
          </a:p>
          <a:p>
            <a:r>
              <a:rPr kumimoji="1" lang="ja-JP" altLang="en-US" dirty="0" smtClean="0"/>
              <a:t>取り出したパイロットシンボル系列の時間方向に窓関数を乗算する。これは、</a:t>
            </a:r>
            <a:r>
              <a:rPr kumimoji="1" lang="en-US" altLang="ja-JP" dirty="0" smtClean="0"/>
              <a:t>FFT</a:t>
            </a:r>
            <a:r>
              <a:rPr kumimoji="1" lang="ja-JP" altLang="en-US" dirty="0" smtClean="0"/>
              <a:t>演算の計算区間の両端に現れるエイリアス効果によって推定精度が劣化するのを防ぐためです。次に、</a:t>
            </a:r>
            <a:r>
              <a:rPr kumimoji="1" lang="en-US" altLang="ja-JP" dirty="0" smtClean="0"/>
              <a:t>2</a:t>
            </a:r>
            <a:r>
              <a:rPr kumimoji="1" lang="ja-JP" altLang="en-US" dirty="0" smtClean="0"/>
              <a:t>次元</a:t>
            </a:r>
            <a:r>
              <a:rPr kumimoji="1" lang="en-US" altLang="ja-JP" dirty="0" smtClean="0"/>
              <a:t>FFT</a:t>
            </a:r>
            <a:r>
              <a:rPr kumimoji="1" lang="ja-JP" altLang="en-US" dirty="0" smtClean="0"/>
              <a:t>によって周波数領域に変換し、時間・周波数方向に</a:t>
            </a:r>
            <a:r>
              <a:rPr kumimoji="1" lang="en-US" altLang="ja-JP" dirty="0" smtClean="0"/>
              <a:t>0</a:t>
            </a:r>
            <a:r>
              <a:rPr kumimoji="1" lang="ja-JP" altLang="en-US" dirty="0" smtClean="0"/>
              <a:t>系列を挿入する。これによって時間領域ではパイロットシンボル感に補間が行われる。そして、２次元</a:t>
            </a:r>
            <a:r>
              <a:rPr kumimoji="1" lang="en-US" altLang="ja-JP" dirty="0" smtClean="0"/>
              <a:t>IFFT</a:t>
            </a:r>
            <a:r>
              <a:rPr kumimoji="1" lang="ja-JP" altLang="en-US" dirty="0" smtClean="0"/>
              <a:t>によって時間領域に戻す。ここで、時間方向に窓関数を除算して取り除き中央部分を取り出すと、補間されたフェージング推定系列を得ることができる。</a:t>
            </a:r>
            <a:endParaRPr kumimoji="1" lang="ja-JP" altLang="en-US" dirty="0"/>
          </a:p>
        </p:txBody>
      </p:sp>
    </p:spTree>
    <p:extLst>
      <p:ext uri="{BB962C8B-B14F-4D97-AF65-F5344CB8AC3E}">
        <p14:creationId xmlns:p14="http://schemas.microsoft.com/office/powerpoint/2010/main" val="396910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cap="none" spc="0" dirty="0" smtClean="0">
                <a:ln w="0"/>
                <a:solidFill>
                  <a:schemeClr val="tx1"/>
                </a:solidFill>
                <a:effectLst>
                  <a:outerShdw blurRad="38100" dist="19050" dir="2700000" algn="tl" rotWithShape="0">
                    <a:schemeClr val="dk1">
                      <a:alpha val="40000"/>
                    </a:schemeClr>
                  </a:outerShdw>
                </a:effectLst>
              </a:rPr>
              <a:t>フラットレイリーフェージングでのシミュレーションコンディションです</a:t>
            </a:r>
            <a:endParaRPr kumimoji="1" lang="en-US" altLang="ja-JP" b="0" cap="none" spc="0" dirty="0" smtClean="0">
              <a:ln w="0"/>
              <a:solidFill>
                <a:schemeClr val="tx1"/>
              </a:solidFill>
              <a:effectLst>
                <a:outerShdw blurRad="38100" dist="19050" dir="2700000" algn="tl" rotWithShape="0">
                  <a:schemeClr val="dk1">
                    <a:alpha val="40000"/>
                  </a:scheme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0" cap="none" spc="0" dirty="0" smtClean="0">
              <a:ln w="0"/>
              <a:solidFill>
                <a:schemeClr val="tx1"/>
              </a:solidFill>
              <a:effectLst>
                <a:outerShdw blurRad="38100" dist="19050" dir="2700000" algn="tl" rotWithShape="0">
                  <a:schemeClr val="dk1">
                    <a:alpha val="40000"/>
                  </a:scheme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cap="none" spc="0" dirty="0" smtClean="0">
                <a:ln w="0"/>
                <a:solidFill>
                  <a:schemeClr val="tx1"/>
                </a:solidFill>
                <a:effectLst>
                  <a:outerShdw blurRad="38100" dist="19050" dir="2700000" algn="tl" rotWithShape="0">
                    <a:schemeClr val="dk1">
                      <a:alpha val="40000"/>
                    </a:schemeClr>
                  </a:outerShdw>
                </a:effectLst>
              </a:rPr>
              <a:t>パイロットシンボル</a:t>
            </a:r>
            <a:r>
              <a:rPr kumimoji="1" lang="ja-JP" altLang="en-US" b="0" cap="none" spc="0" dirty="0" smtClean="0">
                <a:ln w="0"/>
                <a:solidFill>
                  <a:schemeClr val="tx1"/>
                </a:solidFill>
                <a:effectLst>
                  <a:outerShdw blurRad="38100" dist="19050" dir="2700000" algn="tl" rotWithShape="0">
                    <a:schemeClr val="dk1">
                      <a:alpha val="40000"/>
                    </a:schemeClr>
                  </a:outerShdw>
                </a:effectLst>
              </a:rPr>
              <a:t>挿入間隔</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一括補償フレーム数</a:t>
            </a:r>
          </a:p>
          <a:p>
            <a:endParaRPr kumimoji="1" lang="ja-JP" altLang="en-US" dirty="0"/>
          </a:p>
        </p:txBody>
      </p:sp>
    </p:spTree>
    <p:extLst>
      <p:ext uri="{BB962C8B-B14F-4D97-AF65-F5344CB8AC3E}">
        <p14:creationId xmlns:p14="http://schemas.microsoft.com/office/powerpoint/2010/main" val="16019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r>
              <a:rPr lang="ja-JP" altLang="en-US" dirty="0" smtClean="0"/>
              <a:t>既存方式である</a:t>
            </a:r>
            <a:r>
              <a:rPr lang="en-US" altLang="ja-JP" dirty="0" smtClean="0"/>
              <a:t> </a:t>
            </a:r>
            <a:r>
              <a:rPr lang="ja-JP" altLang="en-US" dirty="0" smtClean="0"/>
              <a:t>ガウス内挿補間方式の結果と比較をしました。</a:t>
            </a:r>
            <a:endParaRPr lang="en-US" altLang="ja-JP" dirty="0" smtClean="0"/>
          </a:p>
          <a:p>
            <a:endParaRPr lang="en-US" altLang="ja-JP" dirty="0" smtClean="0"/>
          </a:p>
          <a:p>
            <a:r>
              <a:rPr lang="en-US" altLang="ja-JP" dirty="0" err="1" smtClean="0"/>
              <a:t>Eb</a:t>
            </a:r>
            <a:r>
              <a:rPr lang="en-US" altLang="ja-JP" dirty="0" smtClean="0"/>
              <a:t>/N0</a:t>
            </a:r>
            <a:r>
              <a:rPr lang="ja-JP" altLang="en-US" dirty="0" smtClean="0"/>
              <a:t>に対する</a:t>
            </a:r>
            <a:r>
              <a:rPr lang="en-US" altLang="ja-JP" dirty="0" smtClean="0"/>
              <a:t>BER</a:t>
            </a:r>
            <a:r>
              <a:rPr lang="ja-JP" altLang="en-US" dirty="0" smtClean="0"/>
              <a:t>特性</a:t>
            </a:r>
            <a:endParaRPr lang="en-US" altLang="ja-JP" dirty="0" smtClean="0"/>
          </a:p>
          <a:p>
            <a:r>
              <a:rPr lang="en-US" altLang="ja-JP" dirty="0" err="1" smtClean="0"/>
              <a:t>Eb</a:t>
            </a:r>
            <a:r>
              <a:rPr lang="en-US" altLang="ja-JP" dirty="0" smtClean="0"/>
              <a:t>/N0 </a:t>
            </a:r>
            <a:r>
              <a:rPr lang="ja-JP" altLang="en-US" dirty="0" smtClean="0"/>
              <a:t>信号電力と雑音の比</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ea typeface="ＭＳ Ｐゴシック"/>
              </a:rPr>
              <a:t>fDTS</a:t>
            </a:r>
            <a:r>
              <a:rPr lang="ja-JP" altLang="en-US" dirty="0" smtClean="0"/>
              <a:t>に対する</a:t>
            </a:r>
            <a:r>
              <a:rPr lang="en-US" altLang="ja-JP" dirty="0" smtClean="0"/>
              <a:t>BER</a:t>
            </a:r>
            <a:r>
              <a:rPr lang="ja-JP" altLang="en-US" dirty="0" smtClean="0"/>
              <a:t>特性</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ea typeface="ＭＳ Ｐゴシック"/>
              </a:rPr>
              <a:t>フェージング変動の速さ</a:t>
            </a:r>
            <a:endParaRPr kumimoji="1" lang="en-US" altLang="ja-JP" dirty="0" smtClean="0">
              <a:ea typeface="ＭＳ Ｐゴシック"/>
            </a:endParaRPr>
          </a:p>
          <a:p>
            <a:r>
              <a:rPr kumimoji="1" lang="ja-JP" altLang="en-US" dirty="0" smtClean="0">
                <a:ea typeface="ＭＳ Ｐゴシック"/>
              </a:rPr>
              <a:t>提案</a:t>
            </a:r>
            <a:r>
              <a:rPr kumimoji="1" lang="ja-JP" altLang="en-US" dirty="0">
                <a:ea typeface="ＭＳ Ｐゴシック"/>
              </a:rPr>
              <a:t>手法は既存のものより</a:t>
            </a:r>
            <a:r>
              <a:rPr kumimoji="1" lang="en-US" altLang="ja-JP" dirty="0">
                <a:ea typeface="ＭＳ Ｐゴシック"/>
              </a:rPr>
              <a:t>BER</a:t>
            </a:r>
            <a:r>
              <a:rPr kumimoji="1" lang="ja-JP" altLang="en-US" dirty="0">
                <a:ea typeface="ＭＳ Ｐゴシック"/>
              </a:rPr>
              <a:t>が良くなることがわかった</a:t>
            </a:r>
          </a:p>
        </p:txBody>
      </p:sp>
    </p:spTree>
    <p:extLst>
      <p:ext uri="{BB962C8B-B14F-4D97-AF65-F5344CB8AC3E}">
        <p14:creationId xmlns:p14="http://schemas.microsoft.com/office/powerpoint/2010/main" val="976903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ノート プレースホルダー 2"/>
          <p:cNvSpPr>
            <a:spLocks noGrp="1"/>
          </p:cNvSpPr>
          <p:nvPr>
            <p:ph type="body" idx="1"/>
          </p:nvPr>
        </p:nvSpPr>
        <p:spPr>
          <a:xfrm>
            <a:off x="685800" y="4400550"/>
            <a:ext cx="5486400" cy="360045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err="1" smtClean="0">
                <a:solidFill>
                  <a:srgbClr val="C00000"/>
                </a:solidFill>
              </a:rPr>
              <a:t>ー</a:t>
            </a:r>
            <a:r>
              <a:rPr kumimoji="1" lang="ja-JP" altLang="en-US" dirty="0" smtClean="0">
                <a:solidFill>
                  <a:srgbClr val="C00000"/>
                </a:solidFill>
              </a:rPr>
              <a:t>＞フェージング変動速度が早くなればなるほど</a:t>
            </a:r>
            <a:r>
              <a:rPr kumimoji="1" lang="en-US" altLang="ja-JP" dirty="0" smtClean="0">
                <a:solidFill>
                  <a:srgbClr val="C00000"/>
                </a:solidFill>
              </a:rPr>
              <a:t>BER</a:t>
            </a:r>
            <a:r>
              <a:rPr kumimoji="1" lang="ja-JP" altLang="en-US" dirty="0" smtClean="0">
                <a:solidFill>
                  <a:srgbClr val="C00000"/>
                </a:solidFill>
              </a:rPr>
              <a:t>が悪い所でエラーフロアが生じる</a:t>
            </a:r>
          </a:p>
          <a:p>
            <a:endParaRPr kumimoji="1" lang="ja-JP" altLang="en-US" dirty="0"/>
          </a:p>
        </p:txBody>
      </p:sp>
    </p:spTree>
    <p:extLst>
      <p:ext uri="{BB962C8B-B14F-4D97-AF65-F5344CB8AC3E}">
        <p14:creationId xmlns:p14="http://schemas.microsoft.com/office/powerpoint/2010/main" val="1095537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407936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16368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406323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220736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122619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39233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317581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36415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327341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38915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6A28CE-926A-492F-B298-73361D1B099F}" type="datetimeFigureOut">
              <a:rPr kumimoji="1" lang="ja-JP" altLang="en-US" smtClean="0"/>
              <a:t>2013/8/8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157903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A28CE-926A-492F-B298-73361D1B099F}" type="datetimeFigureOut">
              <a:rPr kumimoji="1" lang="ja-JP" altLang="en-US" smtClean="0"/>
              <a:t>2013/8/8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66347-A07D-4DCA-B8B3-7758F7DCD5EB}" type="slidenum">
              <a:rPr kumimoji="1" lang="ja-JP" altLang="en-US" smtClean="0"/>
              <a:t>‹#›</a:t>
            </a:fld>
            <a:endParaRPr kumimoji="1" lang="ja-JP" altLang="en-US"/>
          </a:p>
        </p:txBody>
      </p:sp>
    </p:spTree>
    <p:extLst>
      <p:ext uri="{BB962C8B-B14F-4D97-AF65-F5344CB8AC3E}">
        <p14:creationId xmlns:p14="http://schemas.microsoft.com/office/powerpoint/2010/main" val="359688551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9.xml"/><Relationship Id="rId7"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10" Type="http://schemas.openxmlformats.org/officeDocument/2006/relationships/image" Target="../media/image11.wmf"/><Relationship Id="rId4" Type="http://schemas.openxmlformats.org/officeDocument/2006/relationships/image" Target="../media/image14.PNG"/><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A 2D-FFT based Equalization Scheme of OFDM for Mobile Communication	</a:t>
            </a:r>
            <a:endParaRPr kumimoji="1" lang="ja-JP" altLang="en-US" dirty="0"/>
          </a:p>
        </p:txBody>
      </p:sp>
      <p:sp>
        <p:nvSpPr>
          <p:cNvPr id="3" name="サブタイトル 2"/>
          <p:cNvSpPr>
            <a:spLocks noGrp="1"/>
          </p:cNvSpPr>
          <p:nvPr>
            <p:ph type="subTitle" idx="1"/>
          </p:nvPr>
        </p:nvSpPr>
        <p:spPr>
          <a:xfrm>
            <a:off x="1143000" y="3558778"/>
            <a:ext cx="6858000" cy="2351735"/>
          </a:xfrm>
        </p:spPr>
        <p:txBody>
          <a:bodyPr>
            <a:normAutofit fontScale="85000" lnSpcReduction="20000"/>
          </a:bodyPr>
          <a:lstStyle/>
          <a:p>
            <a:r>
              <a:rPr lang="en-US" altLang="ja-JP" dirty="0"/>
              <a:t>Toru KAWAGUCHI </a:t>
            </a:r>
            <a:endParaRPr lang="en-US" altLang="ja-JP" dirty="0" smtClean="0"/>
          </a:p>
          <a:p>
            <a:r>
              <a:rPr lang="en-US" altLang="ja-JP" dirty="0" err="1" smtClean="0"/>
              <a:t>Eiji</a:t>
            </a:r>
            <a:r>
              <a:rPr lang="en-US" altLang="ja-JP" dirty="0" smtClean="0"/>
              <a:t> </a:t>
            </a:r>
            <a:r>
              <a:rPr lang="en-US" altLang="ja-JP" dirty="0"/>
              <a:t>OKAMOTO	</a:t>
            </a:r>
            <a:endParaRPr lang="en-US" altLang="ja-JP" dirty="0" smtClean="0"/>
          </a:p>
          <a:p>
            <a:r>
              <a:rPr lang="en-US" altLang="ja-JP" dirty="0" err="1" smtClean="0"/>
              <a:t>Yasunori</a:t>
            </a:r>
            <a:r>
              <a:rPr lang="en-US" altLang="ja-JP" dirty="0" smtClean="0"/>
              <a:t> </a:t>
            </a:r>
            <a:r>
              <a:rPr lang="en-US" altLang="ja-JP" dirty="0"/>
              <a:t>Iwanami</a:t>
            </a:r>
          </a:p>
          <a:p>
            <a:endParaRPr lang="en-US" altLang="ja-JP" dirty="0"/>
          </a:p>
          <a:p>
            <a:r>
              <a:rPr kumimoji="1" lang="en-US" altLang="ja-JP" dirty="0" smtClean="0"/>
              <a:t>Yasuto Matsuda</a:t>
            </a:r>
          </a:p>
          <a:p>
            <a:r>
              <a:rPr lang="en-US" altLang="ja-JP" dirty="0" smtClean="0"/>
              <a:t>Fire Wada Laboratory</a:t>
            </a:r>
          </a:p>
          <a:p>
            <a:r>
              <a:rPr kumimoji="1" lang="en-US" altLang="ja-JP" dirty="0" smtClean="0"/>
              <a:t>Graduate School Engineering and Science</a:t>
            </a:r>
            <a:endParaRPr kumimoji="1" lang="ja-JP" altLang="en-US" dirty="0"/>
          </a:p>
        </p:txBody>
      </p:sp>
    </p:spTree>
    <p:extLst>
      <p:ext uri="{BB962C8B-B14F-4D97-AF65-F5344CB8AC3E}">
        <p14:creationId xmlns:p14="http://schemas.microsoft.com/office/powerpoint/2010/main" val="2299052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Simulation of 10 path Rayleigh fading</a:t>
            </a:r>
            <a:r>
              <a:rPr lang="ja-JP" altLang="en-US" dirty="0"/>
              <a:t>　</a:t>
            </a:r>
            <a:r>
              <a:rPr lang="en-US" altLang="ja-JP" dirty="0" err="1"/>
              <a:t>enviroment</a:t>
            </a:r>
            <a:endParaRPr lang="en-US" altLang="ja-JP" dirty="0"/>
          </a:p>
        </p:txBody>
      </p:sp>
      <p:sp>
        <p:nvSpPr>
          <p:cNvPr id="8" name="テキスト プレースホルダー 7"/>
          <p:cNvSpPr>
            <a:spLocks noGrp="1"/>
          </p:cNvSpPr>
          <p:nvPr>
            <p:ph type="body" idx="1"/>
          </p:nvPr>
        </p:nvSpPr>
        <p:spPr/>
        <p:txBody>
          <a:bodyPr>
            <a:normAutofit fontScale="92500"/>
          </a:bodyPr>
          <a:lstStyle/>
          <a:p>
            <a:r>
              <a:rPr kumimoji="1" lang="en-US" altLang="ja-JP" dirty="0" smtClean="0"/>
              <a:t>The BER is due to a difference in Power attenuation ratio	</a:t>
            </a:r>
            <a:endParaRPr kumimoji="1" lang="ja-JP" altLang="en-US" dirty="0"/>
          </a:p>
        </p:txBody>
      </p:sp>
      <p:pic>
        <p:nvPicPr>
          <p:cNvPr id="12" name="コンテンツ プレースホルダー 11"/>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849867" y="2942235"/>
            <a:ext cx="3429479" cy="2810267"/>
          </a:xfrm>
        </p:spPr>
      </p:pic>
      <p:sp>
        <p:nvSpPr>
          <p:cNvPr id="10" name="テキスト プレースホルダー 9"/>
          <p:cNvSpPr>
            <a:spLocks noGrp="1"/>
          </p:cNvSpPr>
          <p:nvPr>
            <p:ph type="body" sz="quarter" idx="3"/>
          </p:nvPr>
        </p:nvSpPr>
        <p:spPr/>
        <p:txBody>
          <a:bodyPr/>
          <a:lstStyle/>
          <a:p>
            <a:pPr algn="ctr"/>
            <a:r>
              <a:rPr kumimoji="1" lang="en-US" altLang="ja-JP" dirty="0" smtClean="0"/>
              <a:t>BER to </a:t>
            </a:r>
            <a:endParaRPr kumimoji="1" lang="ja-JP" altLang="en-US" dirty="0"/>
          </a:p>
        </p:txBody>
      </p:sp>
      <p:pic>
        <p:nvPicPr>
          <p:cNvPr id="13" name="コンテンツ プレースホルダー 12"/>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4915462" y="2989867"/>
            <a:ext cx="3315163" cy="2715004"/>
          </a:xfrm>
        </p:spPr>
      </p:pic>
      <p:graphicFrame>
        <p:nvGraphicFramePr>
          <p:cNvPr id="14" name="オブジェクト 13"/>
          <p:cNvGraphicFramePr>
            <a:graphicFrameLocks noChangeAspect="1"/>
          </p:cNvGraphicFramePr>
          <p:nvPr>
            <p:extLst>
              <p:ext uri="{D42A27DB-BD31-4B8C-83A1-F6EECF244321}">
                <p14:modId xmlns:p14="http://schemas.microsoft.com/office/powerpoint/2010/main" val="3774166534"/>
              </p:ext>
            </p:extLst>
          </p:nvPr>
        </p:nvGraphicFramePr>
        <p:xfrm>
          <a:off x="7074777" y="2077764"/>
          <a:ext cx="562617" cy="389504"/>
        </p:xfrm>
        <a:graphic>
          <a:graphicData uri="http://schemas.openxmlformats.org/presentationml/2006/ole">
            <mc:AlternateContent xmlns:mc="http://schemas.openxmlformats.org/markup-compatibility/2006">
              <mc:Choice xmlns:v="urn:schemas-microsoft-com:vml" Requires="v">
                <p:oleObj spid="_x0000_s5156" name="数式" r:id="rId6" imgW="330120" imgH="228600" progId="Equation.3">
                  <p:embed/>
                </p:oleObj>
              </mc:Choice>
              <mc:Fallback>
                <p:oleObj name="数式" r:id="rId6" imgW="330120" imgH="228600" progId="Equation.3">
                  <p:embed/>
                  <p:pic>
                    <p:nvPicPr>
                      <p:cNvPr id="0" name=""/>
                      <p:cNvPicPr/>
                      <p:nvPr/>
                    </p:nvPicPr>
                    <p:blipFill>
                      <a:blip r:embed="rId7"/>
                      <a:stretch>
                        <a:fillRect/>
                      </a:stretch>
                    </p:blipFill>
                    <p:spPr>
                      <a:xfrm>
                        <a:off x="7074777" y="2077764"/>
                        <a:ext cx="562617" cy="389504"/>
                      </a:xfrm>
                      <a:prstGeom prst="rect">
                        <a:avLst/>
                      </a:prstGeom>
                    </p:spPr>
                  </p:pic>
                </p:oleObj>
              </mc:Fallback>
            </mc:AlternateContent>
          </a:graphicData>
        </a:graphic>
      </p:graphicFrame>
      <p:sp>
        <p:nvSpPr>
          <p:cNvPr id="15" name="テキスト ボックス 14"/>
          <p:cNvSpPr txBox="1"/>
          <p:nvPr/>
        </p:nvSpPr>
        <p:spPr>
          <a:xfrm>
            <a:off x="668338" y="5900057"/>
            <a:ext cx="7902348" cy="369332"/>
          </a:xfrm>
          <a:prstGeom prst="rect">
            <a:avLst/>
          </a:prstGeom>
          <a:noFill/>
        </p:spPr>
        <p:txBody>
          <a:bodyPr wrap="square" rtlCol="0">
            <a:spAutoFit/>
          </a:bodyPr>
          <a:lstStyle/>
          <a:p>
            <a:r>
              <a:rPr kumimoji="1" lang="ja-JP" altLang="en-US" dirty="0" err="1">
                <a:solidFill>
                  <a:srgbClr val="C00000"/>
                </a:solidFill>
              </a:rPr>
              <a:t>ー</a:t>
            </a:r>
            <a:r>
              <a:rPr kumimoji="1" lang="ja-JP" altLang="en-US" dirty="0">
                <a:solidFill>
                  <a:srgbClr val="C00000"/>
                </a:solidFill>
              </a:rPr>
              <a:t>＞</a:t>
            </a:r>
            <a:r>
              <a:rPr kumimoji="1" lang="en-US" altLang="ja-JP" dirty="0">
                <a:solidFill>
                  <a:srgbClr val="C00000"/>
                </a:solidFill>
              </a:rPr>
              <a:t>The BER of Proposal method is better than Previous method.</a:t>
            </a:r>
            <a:endParaRPr kumimoji="1" lang="ja-JP" altLang="en-US" dirty="0">
              <a:solidFill>
                <a:srgbClr val="C00000"/>
              </a:solidFill>
            </a:endParaRPr>
          </a:p>
        </p:txBody>
      </p:sp>
    </p:spTree>
    <p:extLst>
      <p:ext uri="{BB962C8B-B14F-4D97-AF65-F5344CB8AC3E}">
        <p14:creationId xmlns:p14="http://schemas.microsoft.com/office/powerpoint/2010/main" val="3368378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algn="ctr"/>
            <a:r>
              <a:rPr kumimoji="1" lang="en-US" altLang="ja-JP" dirty="0" smtClean="0"/>
              <a:t>Summary</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en-US" altLang="ja-JP" dirty="0">
                <a:cs typeface="Calibri"/>
              </a:rPr>
              <a:t>We propose an OFDM equalization scheme based on the pilot symbol equalization using 2D-FFT to raise the accuracy of estimation.</a:t>
            </a:r>
          </a:p>
          <a:p>
            <a:r>
              <a:rPr kumimoji="1" lang="en-US" altLang="ja-JP" dirty="0">
                <a:latin typeface="ＭＳ Ｐゴシック"/>
                <a:ea typeface="ＭＳ Ｐゴシック"/>
                <a:cs typeface="Calibri"/>
              </a:rPr>
              <a:t>The </a:t>
            </a:r>
            <a:r>
              <a:rPr kumimoji="1" lang="en-US" altLang="ja-JP" dirty="0">
                <a:cs typeface="Calibri"/>
              </a:rPr>
              <a:t>BER of Proposal method is better than Previous method.</a:t>
            </a:r>
          </a:p>
          <a:p>
            <a:endParaRPr lang="en-US" altLang="ja-JP" dirty="0"/>
          </a:p>
        </p:txBody>
      </p:sp>
    </p:spTree>
    <p:extLst>
      <p:ext uri="{BB962C8B-B14F-4D97-AF65-F5344CB8AC3E}">
        <p14:creationId xmlns:p14="http://schemas.microsoft.com/office/powerpoint/2010/main" val="426854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Table of Contents</a:t>
            </a:r>
            <a:endParaRPr kumimoji="1" lang="ja-JP" altLang="en-US" dirty="0"/>
          </a:p>
        </p:txBody>
      </p:sp>
      <p:sp>
        <p:nvSpPr>
          <p:cNvPr id="3" name="コンテンツ プレースホルダー 2"/>
          <p:cNvSpPr>
            <a:spLocks noGrp="1"/>
          </p:cNvSpPr>
          <p:nvPr>
            <p:ph idx="1"/>
          </p:nvPr>
        </p:nvSpPr>
        <p:spPr/>
        <p:txBody>
          <a:bodyPr>
            <a:normAutofit/>
          </a:bodyPr>
          <a:lstStyle/>
          <a:p>
            <a:pPr marL="385763" indent="-385763">
              <a:buAutoNum type="arabicPeriod"/>
            </a:pPr>
            <a:r>
              <a:rPr lang="en-US" altLang="ja-JP" sz="4066" dirty="0" smtClean="0"/>
              <a:t>Background</a:t>
            </a:r>
            <a:br>
              <a:rPr lang="en-US" altLang="ja-JP" sz="4066" dirty="0" smtClean="0"/>
            </a:br>
            <a:r>
              <a:rPr lang="en-US" altLang="ja-JP" sz="4066" dirty="0" smtClean="0">
                <a:cs typeface="Calibri"/>
              </a:rPr>
              <a:t>Technical </a:t>
            </a:r>
            <a:r>
              <a:rPr lang="en-US" altLang="ja-JP" sz="4066" dirty="0">
                <a:cs typeface="Calibri"/>
              </a:rPr>
              <a:t>issues</a:t>
            </a:r>
          </a:p>
          <a:p>
            <a:pPr marL="385763" indent="-385763">
              <a:buAutoNum type="arabicPeriod"/>
            </a:pPr>
            <a:r>
              <a:rPr lang="en-US" altLang="ja-JP" sz="4066" dirty="0"/>
              <a:t>Previous </a:t>
            </a:r>
            <a:r>
              <a:rPr lang="en-US" altLang="ja-JP" sz="4066" dirty="0" smtClean="0"/>
              <a:t>Method</a:t>
            </a:r>
            <a:r>
              <a:rPr lang="en-US" altLang="ja-JP" dirty="0"/>
              <a:t/>
            </a:r>
            <a:br>
              <a:rPr lang="en-US" altLang="ja-JP" dirty="0"/>
            </a:br>
            <a:endParaRPr lang="en-US" altLang="ja-JP" dirty="0"/>
          </a:p>
          <a:p>
            <a:pPr marL="385763" indent="-385763">
              <a:buAutoNum type="arabicPeriod"/>
            </a:pPr>
            <a:r>
              <a:rPr kumimoji="1" lang="en-US" altLang="ja-JP" sz="4066" dirty="0"/>
              <a:t>Proposal Method</a:t>
            </a:r>
            <a:r>
              <a:rPr kumimoji="1" lang="en-US" altLang="ja-JP" dirty="0"/>
              <a:t/>
            </a:r>
            <a:br>
              <a:rPr kumimoji="1" lang="en-US" altLang="ja-JP" dirty="0"/>
            </a:br>
            <a:endParaRPr kumimoji="1" lang="en-US" altLang="ja-JP" dirty="0"/>
          </a:p>
          <a:p>
            <a:pPr marL="385763" indent="-385763">
              <a:buAutoNum type="arabicPeriod"/>
            </a:pPr>
            <a:r>
              <a:rPr lang="en-US" altLang="ja-JP" sz="4066" dirty="0"/>
              <a:t>Summary</a:t>
            </a:r>
            <a:endParaRPr kumimoji="1" lang="ja-JP" altLang="en-US" sz="4066" dirty="0"/>
          </a:p>
        </p:txBody>
      </p:sp>
    </p:spTree>
    <p:extLst>
      <p:ext uri="{BB962C8B-B14F-4D97-AF65-F5344CB8AC3E}">
        <p14:creationId xmlns:p14="http://schemas.microsoft.com/office/powerpoint/2010/main" val="2076261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Background</a:t>
            </a:r>
            <a:endParaRPr kumimoji="1" lang="ja-JP" altLang="en-US" dirty="0"/>
          </a:p>
        </p:txBody>
      </p:sp>
      <p:pic>
        <p:nvPicPr>
          <p:cNvPr id="3" name="コンテンツ プレースホルダー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736068" y="5656489"/>
            <a:ext cx="1428750" cy="771525"/>
          </a:xfrm>
        </p:spPr>
      </p:pic>
      <p:sp>
        <p:nvSpPr>
          <p:cNvPr id="7" name="コンテンツ プレースホルダー 6"/>
          <p:cNvSpPr>
            <a:spLocks noGrp="1"/>
          </p:cNvSpPr>
          <p:nvPr>
            <p:ph sz="half" idx="2"/>
          </p:nvPr>
        </p:nvSpPr>
        <p:spPr/>
        <p:txBody>
          <a:bodyPr>
            <a:normAutofit/>
          </a:bodyPr>
          <a:lstStyle/>
          <a:p>
            <a:r>
              <a:rPr lang="en-US" altLang="ja-JP" dirty="0" smtClean="0"/>
              <a:t>The quality of mobile communication is degraded  by Doppler Shift.</a:t>
            </a:r>
          </a:p>
          <a:p>
            <a:r>
              <a:rPr lang="en-US" altLang="ja-JP" dirty="0" smtClean="0"/>
              <a:t>The amplitude and phase</a:t>
            </a:r>
            <a:r>
              <a:rPr lang="ja-JP" altLang="en-US" dirty="0" smtClean="0"/>
              <a:t> </a:t>
            </a:r>
            <a:r>
              <a:rPr lang="en-US" altLang="ja-JP" dirty="0" smtClean="0"/>
              <a:t>are distorted by the multi-path fading.</a:t>
            </a: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558" y="1591469"/>
            <a:ext cx="725254" cy="1761331"/>
          </a:xfrm>
          <a:prstGeom prst="rect">
            <a:avLst/>
          </a:prstGeom>
        </p:spPr>
      </p:pic>
      <p:pic>
        <p:nvPicPr>
          <p:cNvPr id="5" name="図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5107" y="2570276"/>
            <a:ext cx="1238250" cy="933450"/>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143" y="4978172"/>
            <a:ext cx="1238250" cy="933450"/>
          </a:xfrm>
          <a:prstGeom prst="rect">
            <a:avLst/>
          </a:prstGeom>
        </p:spPr>
      </p:pic>
      <p:sp>
        <p:nvSpPr>
          <p:cNvPr id="16" name="右矢印 15"/>
          <p:cNvSpPr/>
          <p:nvPr/>
        </p:nvSpPr>
        <p:spPr>
          <a:xfrm>
            <a:off x="1342571" y="2881086"/>
            <a:ext cx="2032000" cy="370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4144098">
            <a:off x="2959389" y="4125772"/>
            <a:ext cx="1933575" cy="4811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3770108">
            <a:off x="360539" y="3960656"/>
            <a:ext cx="1851400" cy="370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rot="1691521">
            <a:off x="1847459" y="5367636"/>
            <a:ext cx="1801479" cy="345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2376984">
            <a:off x="770294" y="4244439"/>
            <a:ext cx="3533374" cy="370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3956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Previous Method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PSAM(Pilot Symbol Assisted </a:t>
            </a:r>
            <a:r>
              <a:rPr kumimoji="1" lang="en-US" altLang="ja-JP" dirty="0" smtClean="0"/>
              <a:t>Modulation)</a:t>
            </a:r>
            <a:endParaRPr lang="en-US" altLang="ja-JP" dirty="0"/>
          </a:p>
          <a:p>
            <a:endParaRPr lang="en-US" altLang="ja-JP" dirty="0">
              <a:latin typeface="ＭＳ Ｐゴシック"/>
              <a:ea typeface="ＭＳ Ｐゴシック"/>
            </a:endParaRPr>
          </a:p>
          <a:p>
            <a:r>
              <a:rPr lang="en-US" altLang="ja-JP" dirty="0" smtClean="0">
                <a:latin typeface="ＭＳ Ｐゴシック"/>
                <a:ea typeface="ＭＳ Ｐゴシック"/>
              </a:rPr>
              <a:t>Gauss </a:t>
            </a:r>
            <a:r>
              <a:rPr lang="en-US" altLang="ja-JP" dirty="0">
                <a:latin typeface="ＭＳ Ｐゴシック"/>
                <a:ea typeface="ＭＳ Ｐゴシック"/>
              </a:rPr>
              <a:t>Interpolation Method</a:t>
            </a:r>
            <a:br>
              <a:rPr lang="en-US" altLang="ja-JP" dirty="0">
                <a:latin typeface="ＭＳ Ｐゴシック"/>
                <a:ea typeface="ＭＳ Ｐゴシック"/>
              </a:rPr>
            </a:br>
            <a:r>
              <a:rPr lang="en-US" altLang="ja-JP" dirty="0"/>
              <a:t>-linear interpolation</a:t>
            </a:r>
          </a:p>
          <a:p>
            <a:endParaRPr lang="en-US" altLang="ja-JP" dirty="0"/>
          </a:p>
          <a:p>
            <a:pPr marL="0" indent="0">
              <a:buNone/>
            </a:pPr>
            <a:r>
              <a:rPr lang="ja-JP" altLang="en-US" dirty="0">
                <a:solidFill>
                  <a:srgbClr val="FF0000"/>
                </a:solidFill>
              </a:rPr>
              <a:t>　</a:t>
            </a:r>
            <a:r>
              <a:rPr lang="ja-JP" altLang="en-US" dirty="0" err="1">
                <a:solidFill>
                  <a:srgbClr val="FF0000"/>
                </a:solidFill>
              </a:rPr>
              <a:t>ー</a:t>
            </a:r>
            <a:r>
              <a:rPr lang="ja-JP" altLang="en-US" dirty="0">
                <a:solidFill>
                  <a:srgbClr val="FF0000"/>
                </a:solidFill>
              </a:rPr>
              <a:t>＞</a:t>
            </a:r>
            <a:r>
              <a:rPr lang="ja-JP" altLang="en-US" dirty="0" smtClean="0">
                <a:solidFill>
                  <a:srgbClr val="FF0000"/>
                </a:solidFill>
              </a:rPr>
              <a:t>・</a:t>
            </a:r>
            <a:r>
              <a:rPr lang="en-US" altLang="ja-JP" dirty="0" smtClean="0">
                <a:solidFill>
                  <a:srgbClr val="FF0000"/>
                </a:solidFill>
              </a:rPr>
              <a:t>Estimation accuracy is deteriorated because 	  the fading fluctuation becomes early.</a:t>
            </a:r>
            <a:r>
              <a:rPr lang="en-US" altLang="ja-JP" dirty="0"/>
              <a:t/>
            </a:r>
            <a:br>
              <a:rPr lang="en-US" altLang="ja-JP" dirty="0"/>
            </a:br>
            <a:endParaRPr lang="en-US" altLang="ja-JP" dirty="0"/>
          </a:p>
        </p:txBody>
      </p:sp>
      <p:sp>
        <p:nvSpPr>
          <p:cNvPr id="9" name="テキスト ボックス 8"/>
          <p:cNvSpPr txBox="1"/>
          <p:nvPr/>
        </p:nvSpPr>
        <p:spPr>
          <a:xfrm>
            <a:off x="4114800" y="2971800"/>
            <a:ext cx="65" cy="276999"/>
          </a:xfrm>
          <a:prstGeom prst="rect">
            <a:avLst/>
          </a:prstGeom>
          <a:noFill/>
        </p:spPr>
        <p:txBody>
          <a:bodyPr wrap="none" lIns="0" tIns="0" rIns="0" bIns="0" rtlCol="0">
            <a:spAutoFit/>
          </a:bodyPr>
          <a:lstStyle/>
          <a:p>
            <a:endParaRPr kumimoji="1" lang="ja-JP" altLang="en-US" dirty="0"/>
          </a:p>
        </p:txBody>
      </p:sp>
    </p:spTree>
    <p:extLst>
      <p:ext uri="{BB962C8B-B14F-4D97-AF65-F5344CB8AC3E}">
        <p14:creationId xmlns:p14="http://schemas.microsoft.com/office/powerpoint/2010/main" val="79427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FFT</a:t>
            </a:r>
            <a:r>
              <a:rPr lang="ja-JP" altLang="en-US" dirty="0"/>
              <a:t> </a:t>
            </a:r>
            <a:r>
              <a:rPr lang="en-US" altLang="ja-JP" dirty="0" smtClean="0"/>
              <a:t>and </a:t>
            </a:r>
            <a:r>
              <a:rPr kumimoji="1" lang="en-US" altLang="ja-JP" dirty="0" smtClean="0"/>
              <a:t>2D-FFT</a:t>
            </a:r>
            <a:endParaRPr kumimoji="1" lang="ja-JP" altLang="en-US" dirty="0"/>
          </a:p>
        </p:txBody>
      </p:sp>
      <p:sp>
        <p:nvSpPr>
          <p:cNvPr id="6" name="テキスト プレースホルダー 5"/>
          <p:cNvSpPr>
            <a:spLocks noGrp="1"/>
          </p:cNvSpPr>
          <p:nvPr>
            <p:ph type="body" idx="1"/>
          </p:nvPr>
        </p:nvSpPr>
        <p:spPr/>
        <p:txBody>
          <a:bodyPr/>
          <a:lstStyle/>
          <a:p>
            <a:r>
              <a:rPr kumimoji="1" lang="en-US" altLang="ja-JP" dirty="0" smtClean="0"/>
              <a:t>Frame of FFT	</a:t>
            </a:r>
          </a:p>
        </p:txBody>
      </p:sp>
      <p:pic>
        <p:nvPicPr>
          <p:cNvPr id="10" name="コンテンツ プレースホルダー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9669" y="3599968"/>
            <a:ext cx="4139934" cy="1634184"/>
          </a:xfrm>
        </p:spPr>
      </p:pic>
      <p:sp>
        <p:nvSpPr>
          <p:cNvPr id="8" name="テキスト プレースホルダー 7"/>
          <p:cNvSpPr>
            <a:spLocks noGrp="1"/>
          </p:cNvSpPr>
          <p:nvPr>
            <p:ph type="body" sz="quarter" idx="3"/>
          </p:nvPr>
        </p:nvSpPr>
        <p:spPr/>
        <p:txBody>
          <a:bodyPr/>
          <a:lstStyle/>
          <a:p>
            <a:r>
              <a:rPr kumimoji="1" lang="en-US" altLang="ja-JP" dirty="0" smtClean="0"/>
              <a:t>Frame of 2D-FFT</a:t>
            </a:r>
            <a:endParaRPr kumimoji="1" lang="ja-JP" altLang="en-US" dirty="0"/>
          </a:p>
        </p:txBody>
      </p:sp>
      <p:pic>
        <p:nvPicPr>
          <p:cNvPr id="11" name="コンテンツ プレースホルダー 10"/>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027740" y="2956585"/>
            <a:ext cx="3974922" cy="3270794"/>
          </a:xfrm>
        </p:spPr>
      </p:pic>
    </p:spTree>
    <p:extLst>
      <p:ext uri="{BB962C8B-B14F-4D97-AF65-F5344CB8AC3E}">
        <p14:creationId xmlns:p14="http://schemas.microsoft.com/office/powerpoint/2010/main" val="2198570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FFT</a:t>
            </a:r>
            <a:r>
              <a:rPr lang="ja-JP" altLang="en-US" dirty="0"/>
              <a:t> </a:t>
            </a:r>
            <a:r>
              <a:rPr lang="en-US" altLang="ja-JP" dirty="0" smtClean="0"/>
              <a:t>and </a:t>
            </a:r>
            <a:r>
              <a:rPr kumimoji="1" lang="en-US" altLang="ja-JP" dirty="0" smtClean="0"/>
              <a:t>2D-FFT</a:t>
            </a:r>
            <a:endParaRPr kumimoji="1" lang="ja-JP" altLang="en-US" dirty="0"/>
          </a:p>
        </p:txBody>
      </p:sp>
      <p:sp>
        <p:nvSpPr>
          <p:cNvPr id="3" name="テキスト プレースホルダー 2"/>
          <p:cNvSpPr>
            <a:spLocks noGrp="1"/>
          </p:cNvSpPr>
          <p:nvPr>
            <p:ph type="body" idx="1"/>
          </p:nvPr>
        </p:nvSpPr>
        <p:spPr/>
        <p:txBody>
          <a:bodyPr/>
          <a:lstStyle/>
          <a:p>
            <a:r>
              <a:rPr kumimoji="1" lang="en-US" altLang="ja-JP" dirty="0" smtClean="0"/>
              <a:t>Interpolation of FFT	</a:t>
            </a:r>
            <a:endParaRPr kumimoji="1" lang="ja-JP" altLang="en-US" dirty="0"/>
          </a:p>
        </p:txBody>
      </p:sp>
      <p:pic>
        <p:nvPicPr>
          <p:cNvPr id="7" name="コンテンツ プレースホルダー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11797" y="2999623"/>
            <a:ext cx="3627552" cy="3180459"/>
          </a:xfrm>
        </p:spPr>
      </p:pic>
      <p:sp>
        <p:nvSpPr>
          <p:cNvPr id="5" name="テキスト プレースホルダー 4"/>
          <p:cNvSpPr>
            <a:spLocks noGrp="1"/>
          </p:cNvSpPr>
          <p:nvPr>
            <p:ph type="body" sz="quarter" idx="3"/>
          </p:nvPr>
        </p:nvSpPr>
        <p:spPr/>
        <p:txBody>
          <a:bodyPr/>
          <a:lstStyle/>
          <a:p>
            <a:r>
              <a:rPr kumimoji="1" lang="en-US" altLang="ja-JP" dirty="0" smtClean="0"/>
              <a:t>Interpolation of 2D-FFT</a:t>
            </a:r>
            <a:endParaRPr kumimoji="1" lang="ja-JP" altLang="en-US" dirty="0"/>
          </a:p>
        </p:txBody>
      </p:sp>
      <p:pic>
        <p:nvPicPr>
          <p:cNvPr id="8" name="コンテンツ プレースホルダー 7"/>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43596" y="2736056"/>
            <a:ext cx="3313240" cy="3444026"/>
          </a:xfrm>
        </p:spPr>
      </p:pic>
    </p:spTree>
    <p:extLst>
      <p:ext uri="{BB962C8B-B14F-4D97-AF65-F5344CB8AC3E}">
        <p14:creationId xmlns:p14="http://schemas.microsoft.com/office/powerpoint/2010/main" val="2905509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Simulation Condition</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93460986"/>
              </p:ext>
            </p:extLst>
          </p:nvPr>
        </p:nvGraphicFramePr>
        <p:xfrm>
          <a:off x="628650" y="1825623"/>
          <a:ext cx="7886700" cy="4321176"/>
        </p:xfrm>
        <a:graphic>
          <a:graphicData uri="http://schemas.openxmlformats.org/drawingml/2006/table">
            <a:tbl>
              <a:tblPr firstRow="1" bandRow="1">
                <a:tableStyleId>{69CF1AB2-1976-4502-BF36-3FF5EA218861}</a:tableStyleId>
              </a:tblPr>
              <a:tblGrid>
                <a:gridCol w="2934607"/>
                <a:gridCol w="1008743"/>
                <a:gridCol w="3943350"/>
              </a:tblGrid>
              <a:tr h="720196">
                <a:tc gridSpan="2">
                  <a:txBody>
                    <a:bodyPr/>
                    <a:lstStyle/>
                    <a:p>
                      <a:pPr algn="ctr"/>
                      <a:r>
                        <a:rPr kumimoji="1" lang="en-US" altLang="ja-JP" dirty="0" smtClean="0"/>
                        <a:t>Modulation</a:t>
                      </a:r>
                      <a:endParaRPr kumimoji="1" lang="ja-JP" altLang="en-US" dirty="0"/>
                    </a:p>
                  </a:txBody>
                  <a:tcPr/>
                </a:tc>
                <a:tc hMerge="1">
                  <a:txBody>
                    <a:bodyPr/>
                    <a:lstStyle/>
                    <a:p>
                      <a:endParaRPr kumimoji="1" lang="ja-JP" altLang="en-US"/>
                    </a:p>
                  </a:txBody>
                  <a:tcPr/>
                </a:tc>
                <a:tc>
                  <a:txBody>
                    <a:bodyPr/>
                    <a:lstStyle/>
                    <a:p>
                      <a:pPr algn="ctr"/>
                      <a:r>
                        <a:rPr kumimoji="1" lang="en-US" altLang="ja-JP" dirty="0" smtClean="0"/>
                        <a:t>QPSK</a:t>
                      </a:r>
                      <a:endParaRPr kumimoji="1" lang="ja-JP" altLang="en-US" dirty="0"/>
                    </a:p>
                  </a:txBody>
                  <a:tcPr/>
                </a:tc>
              </a:tr>
              <a:tr h="720196">
                <a:tc gridSpan="2">
                  <a:txBody>
                    <a:bodyPr/>
                    <a:lstStyle/>
                    <a:p>
                      <a:pPr algn="ctr"/>
                      <a:r>
                        <a:rPr kumimoji="1" lang="en-US" altLang="ja-JP" dirty="0" smtClean="0"/>
                        <a:t>Subcarrier Number</a:t>
                      </a:r>
                      <a:endParaRPr kumimoji="1" lang="ja-JP" altLang="en-US" dirty="0"/>
                    </a:p>
                  </a:txBody>
                  <a:tcPr/>
                </a:tc>
                <a:tc hMerge="1">
                  <a:txBody>
                    <a:bodyPr/>
                    <a:lstStyle/>
                    <a:p>
                      <a:endParaRPr kumimoji="1" lang="ja-JP" altLang="en-US"/>
                    </a:p>
                  </a:txBody>
                  <a:tcPr/>
                </a:tc>
                <a:tc>
                  <a:txBody>
                    <a:bodyPr/>
                    <a:lstStyle/>
                    <a:p>
                      <a:pPr algn="ctr"/>
                      <a:r>
                        <a:rPr kumimoji="1" lang="en-US" altLang="ja-JP" dirty="0" smtClean="0"/>
                        <a:t>64</a:t>
                      </a:r>
                      <a:endParaRPr kumimoji="1" lang="ja-JP" altLang="en-US" dirty="0"/>
                    </a:p>
                  </a:txBody>
                  <a:tcPr/>
                </a:tc>
              </a:tr>
              <a:tr h="720196">
                <a:tc gridSpan="2">
                  <a:txBody>
                    <a:bodyPr/>
                    <a:lstStyle/>
                    <a:p>
                      <a:pPr algn="ctr"/>
                      <a:r>
                        <a:rPr kumimoji="1" lang="en-US" altLang="ja-JP" dirty="0" smtClean="0"/>
                        <a:t>Symbol</a:t>
                      </a:r>
                      <a:r>
                        <a:rPr kumimoji="1" lang="en-US" altLang="ja-JP" baseline="0" dirty="0" smtClean="0"/>
                        <a:t> time</a:t>
                      </a:r>
                      <a:endParaRPr kumimoji="1" lang="ja-JP" altLang="en-US" dirty="0"/>
                    </a:p>
                  </a:txBody>
                  <a:tcPr/>
                </a:tc>
                <a:tc hMerge="1">
                  <a:txBody>
                    <a:bodyPr/>
                    <a:lstStyle/>
                    <a:p>
                      <a:endParaRPr kumimoji="1" lang="ja-JP" altLang="en-US"/>
                    </a:p>
                  </a:txBody>
                  <a:tcPr/>
                </a:tc>
                <a:tc>
                  <a:txBody>
                    <a:bodyPr/>
                    <a:lstStyle/>
                    <a:p>
                      <a:pPr algn="ctr"/>
                      <a:r>
                        <a:rPr kumimoji="1" lang="en-US" altLang="ja-JP" dirty="0" err="1" smtClean="0"/>
                        <a:t>Ts</a:t>
                      </a:r>
                      <a:endParaRPr kumimoji="1" lang="en-US" altLang="ja-JP" dirty="0" smtClean="0"/>
                    </a:p>
                  </a:txBody>
                  <a:tcPr/>
                </a:tc>
              </a:tr>
              <a:tr h="720196">
                <a:tc gridSpan="2">
                  <a:txBody>
                    <a:bodyPr/>
                    <a:lstStyle/>
                    <a:p>
                      <a:pPr algn="ctr"/>
                      <a:r>
                        <a:rPr kumimoji="1" lang="en-US" altLang="ja-JP" dirty="0" smtClean="0"/>
                        <a:t>Guard Interval Length</a:t>
                      </a:r>
                      <a:endParaRPr kumimoji="1" lang="ja-JP" altLang="en-US" dirty="0"/>
                    </a:p>
                  </a:txBody>
                  <a:tcPr/>
                </a:tc>
                <a:tc hMerge="1">
                  <a:txBody>
                    <a:bodyPr/>
                    <a:lstStyle/>
                    <a:p>
                      <a:endParaRPr kumimoji="1" lang="ja-JP" altLang="en-US"/>
                    </a:p>
                  </a:txBody>
                  <a:tcPr/>
                </a:tc>
                <a:tc>
                  <a:txBody>
                    <a:bodyPr/>
                    <a:lstStyle/>
                    <a:p>
                      <a:pPr algn="ctr"/>
                      <a:r>
                        <a:rPr kumimoji="1" lang="en-US" altLang="ja-JP" dirty="0" smtClean="0"/>
                        <a:t>10Ts</a:t>
                      </a:r>
                    </a:p>
                  </a:txBody>
                  <a:tcPr/>
                </a:tc>
              </a:tr>
              <a:tr h="720196">
                <a:tc>
                  <a:txBody>
                    <a:bodyPr/>
                    <a:lstStyle/>
                    <a:p>
                      <a:pPr algn="ctr"/>
                      <a:r>
                        <a:rPr kumimoji="1" lang="en-US" altLang="ja-JP" b="0" cap="none" spc="0" dirty="0" smtClean="0">
                          <a:ln w="0"/>
                          <a:solidFill>
                            <a:schemeClr val="tx1"/>
                          </a:solidFill>
                          <a:effectLst>
                            <a:outerShdw blurRad="38100" dist="19050" dir="2700000" algn="tl" rotWithShape="0">
                              <a:schemeClr val="dk1">
                                <a:alpha val="40000"/>
                              </a:schemeClr>
                            </a:outerShdw>
                          </a:effectLst>
                        </a:rPr>
                        <a:t>Pilot Symbol Insert Interval</a:t>
                      </a:r>
                      <a:endParaRPr kumimoji="1" lang="ja-JP" altLang="en-US" b="0" cap="none" spc="0" dirty="0">
                        <a:ln w="0"/>
                        <a:solidFill>
                          <a:schemeClr val="tx1"/>
                        </a:solidFill>
                        <a:effectLst>
                          <a:outerShdw blurRad="38100" dist="19050" dir="2700000" algn="tl" rotWithShape="0">
                            <a:schemeClr val="dk1">
                              <a:alpha val="40000"/>
                            </a:schemeClr>
                          </a:outerShdw>
                        </a:effectLst>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gn="ctr"/>
                      <a:endParaRPr kumimoji="1" lang="ja-JP" altLang="en-US" dirty="0"/>
                    </a:p>
                  </a:txBody>
                  <a:tcPr>
                    <a:lnL w="12700" cap="flat" cmpd="sng" algn="ctr">
                      <a:solidFill>
                        <a:schemeClr val="accent1">
                          <a:lumMod val="60000"/>
                          <a:lumOff val="40000"/>
                        </a:schemeClr>
                      </a:solidFill>
                      <a:prstDash val="solid"/>
                      <a:round/>
                      <a:headEnd type="none" w="med" len="med"/>
                      <a:tailEnd type="none" w="med" len="med"/>
                    </a:lnL>
                  </a:tcPr>
                </a:tc>
                <a:tc>
                  <a:txBody>
                    <a:bodyPr/>
                    <a:lstStyle/>
                    <a:p>
                      <a:pPr algn="ctr"/>
                      <a:r>
                        <a:rPr kumimoji="1" lang="en-US" altLang="ja-JP" dirty="0" smtClean="0"/>
                        <a:t>4 symbols</a:t>
                      </a:r>
                    </a:p>
                    <a:p>
                      <a:pPr algn="ctr"/>
                      <a:r>
                        <a:rPr kumimoji="1" lang="en-US" altLang="ja-JP" dirty="0" smtClean="0"/>
                        <a:t>4 symbols</a:t>
                      </a:r>
                      <a:endParaRPr kumimoji="1" lang="ja-JP" altLang="en-US" dirty="0"/>
                    </a:p>
                  </a:txBody>
                  <a:tcPr/>
                </a:tc>
              </a:tr>
              <a:tr h="720196">
                <a:tc>
                  <a:txBody>
                    <a:bodyPr/>
                    <a:lstStyle/>
                    <a:p>
                      <a:pPr algn="ctr"/>
                      <a:r>
                        <a:rPr kumimoji="1" lang="en-US" altLang="ja-JP" dirty="0" smtClean="0"/>
                        <a:t>Frame Number</a:t>
                      </a:r>
                      <a:r>
                        <a:rPr kumimoji="1" lang="en-US" altLang="ja-JP" baseline="0" dirty="0" smtClean="0"/>
                        <a:t> of </a:t>
                      </a:r>
                      <a:r>
                        <a:rPr kumimoji="1" lang="en-US" altLang="ja-JP" baseline="0" dirty="0" err="1" smtClean="0"/>
                        <a:t>Ezualization</a:t>
                      </a:r>
                      <a:endParaRPr kumimoji="1" lang="ja-JP" altLang="en-US" dirty="0"/>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gn="ctr"/>
                      <a:endParaRPr kumimoji="1" lang="ja-JP" altLang="en-US" dirty="0"/>
                    </a:p>
                  </a:txBody>
                  <a:tcPr>
                    <a:lnL w="12700" cap="flat" cmpd="sng" algn="ctr">
                      <a:solidFill>
                        <a:schemeClr val="accent1">
                          <a:lumMod val="60000"/>
                          <a:lumOff val="40000"/>
                        </a:schemeClr>
                      </a:solidFill>
                      <a:prstDash val="solid"/>
                      <a:round/>
                      <a:headEnd type="none" w="med" len="med"/>
                      <a:tailEnd type="none" w="med" len="med"/>
                    </a:lnL>
                  </a:tcPr>
                </a:tc>
                <a:tc>
                  <a:txBody>
                    <a:bodyPr/>
                    <a:lstStyle/>
                    <a:p>
                      <a:pPr algn="ctr"/>
                      <a:r>
                        <a:rPr kumimoji="1" lang="en-US" altLang="ja-JP" dirty="0" smtClean="0"/>
                        <a:t>4 symbols</a:t>
                      </a:r>
                    </a:p>
                    <a:p>
                      <a:pPr algn="ctr"/>
                      <a:r>
                        <a:rPr kumimoji="1" lang="en-US" altLang="ja-JP" dirty="0" smtClean="0"/>
                        <a:t>16 symbols</a:t>
                      </a:r>
                      <a:endParaRPr kumimoji="1" lang="ja-JP" altLang="en-US" dirty="0"/>
                    </a:p>
                  </a:txBody>
                  <a:tcPr/>
                </a:tc>
              </a:tr>
            </a:tbl>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772615573"/>
              </p:ext>
            </p:extLst>
          </p:nvPr>
        </p:nvGraphicFramePr>
        <p:xfrm>
          <a:off x="3844925" y="5469618"/>
          <a:ext cx="354013" cy="639763"/>
        </p:xfrm>
        <a:graphic>
          <a:graphicData uri="http://schemas.openxmlformats.org/presentationml/2006/ole">
            <mc:AlternateContent xmlns:mc="http://schemas.openxmlformats.org/markup-compatibility/2006">
              <mc:Choice xmlns:v="urn:schemas-microsoft-com:vml" Requires="v">
                <p:oleObj spid="_x0000_s2128" name="数式" r:id="rId4" imgW="266400" imgH="482400" progId="Equation.3">
                  <p:embed/>
                </p:oleObj>
              </mc:Choice>
              <mc:Fallback>
                <p:oleObj name="数式" r:id="rId4" imgW="266400" imgH="482400" progId="Equation.3">
                  <p:embed/>
                  <p:pic>
                    <p:nvPicPr>
                      <p:cNvPr id="0" name=""/>
                      <p:cNvPicPr/>
                      <p:nvPr/>
                    </p:nvPicPr>
                    <p:blipFill>
                      <a:blip r:embed="rId5"/>
                      <a:stretch>
                        <a:fillRect/>
                      </a:stretch>
                    </p:blipFill>
                    <p:spPr>
                      <a:xfrm>
                        <a:off x="3844925" y="5469618"/>
                        <a:ext cx="354013" cy="639763"/>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874969232"/>
              </p:ext>
            </p:extLst>
          </p:nvPr>
        </p:nvGraphicFramePr>
        <p:xfrm>
          <a:off x="3844925" y="4782457"/>
          <a:ext cx="304800" cy="609600"/>
        </p:xfrm>
        <a:graphic>
          <a:graphicData uri="http://schemas.openxmlformats.org/presentationml/2006/ole">
            <mc:AlternateContent xmlns:mc="http://schemas.openxmlformats.org/markup-compatibility/2006">
              <mc:Choice xmlns:v="urn:schemas-microsoft-com:vml" Requires="v">
                <p:oleObj spid="_x0000_s2129" name="数式" r:id="rId6" imgW="228600" imgH="457200" progId="Equation.3">
                  <p:embed/>
                </p:oleObj>
              </mc:Choice>
              <mc:Fallback>
                <p:oleObj name="数式" r:id="rId6" imgW="228600" imgH="457200" progId="Equation.3">
                  <p:embed/>
                  <p:pic>
                    <p:nvPicPr>
                      <p:cNvPr id="0" name=""/>
                      <p:cNvPicPr/>
                      <p:nvPr/>
                    </p:nvPicPr>
                    <p:blipFill>
                      <a:blip r:embed="rId7"/>
                      <a:stretch>
                        <a:fillRect/>
                      </a:stretch>
                    </p:blipFill>
                    <p:spPr>
                      <a:xfrm>
                        <a:off x="3844925" y="4782457"/>
                        <a:ext cx="304800" cy="609600"/>
                      </a:xfrm>
                      <a:prstGeom prst="rect">
                        <a:avLst/>
                      </a:prstGeom>
                    </p:spPr>
                  </p:pic>
                </p:oleObj>
              </mc:Fallback>
            </mc:AlternateContent>
          </a:graphicData>
        </a:graphic>
      </p:graphicFrame>
    </p:spTree>
    <p:extLst>
      <p:ext uri="{BB962C8B-B14F-4D97-AF65-F5344CB8AC3E}">
        <p14:creationId xmlns:p14="http://schemas.microsoft.com/office/powerpoint/2010/main" val="2248814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Simulation of flat Rayleigh fading environment</a:t>
            </a:r>
            <a:endParaRPr kumimoji="1" lang="ja-JP" altLang="en-US" dirty="0"/>
          </a:p>
        </p:txBody>
      </p:sp>
      <p:sp>
        <p:nvSpPr>
          <p:cNvPr id="3" name="テキスト プレースホルダー 2"/>
          <p:cNvSpPr>
            <a:spLocks noGrp="1"/>
          </p:cNvSpPr>
          <p:nvPr>
            <p:ph type="body" idx="1"/>
          </p:nvPr>
        </p:nvSpPr>
        <p:spPr/>
        <p:txBody>
          <a:bodyPr/>
          <a:lstStyle/>
          <a:p>
            <a:pPr algn="ctr"/>
            <a:r>
              <a:rPr lang="en-US" altLang="ja-JP" dirty="0" smtClean="0"/>
              <a:t>BER to </a:t>
            </a:r>
          </a:p>
        </p:txBody>
      </p:sp>
      <p:pic>
        <p:nvPicPr>
          <p:cNvPr id="4" name="コンテンツ プレースホルダー 3"/>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878446" y="2875551"/>
            <a:ext cx="3372321" cy="2943636"/>
          </a:xfrm>
        </p:spPr>
      </p:pic>
      <p:sp>
        <p:nvSpPr>
          <p:cNvPr id="7" name="テキスト プレースホルダー 6"/>
          <p:cNvSpPr>
            <a:spLocks noGrp="1"/>
          </p:cNvSpPr>
          <p:nvPr>
            <p:ph type="body" sz="quarter" idx="3"/>
          </p:nvPr>
        </p:nvSpPr>
        <p:spPr/>
        <p:txBody>
          <a:bodyPr/>
          <a:lstStyle/>
          <a:p>
            <a:pPr algn="ctr"/>
            <a:r>
              <a:rPr lang="en-US" altLang="ja-JP" dirty="0" smtClean="0"/>
              <a:t>BER to </a:t>
            </a:r>
            <a:endParaRPr kumimoji="1" lang="ja-JP" altLang="en-US" dirty="0"/>
          </a:p>
        </p:txBody>
      </p:sp>
      <p:pic>
        <p:nvPicPr>
          <p:cNvPr id="5" name="コンテンツ プレースホルダー 4"/>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4882120" y="3047025"/>
            <a:ext cx="3381847" cy="2600688"/>
          </a:xfrm>
        </p:spPr>
      </p:pic>
      <p:graphicFrame>
        <p:nvGraphicFramePr>
          <p:cNvPr id="9" name="オブジェクト 8"/>
          <p:cNvGraphicFramePr>
            <a:graphicFrameLocks noChangeAspect="1"/>
          </p:cNvGraphicFramePr>
          <p:nvPr>
            <p:extLst>
              <p:ext uri="{D42A27DB-BD31-4B8C-83A1-F6EECF244321}">
                <p14:modId xmlns:p14="http://schemas.microsoft.com/office/powerpoint/2010/main" val="3521355249"/>
              </p:ext>
            </p:extLst>
          </p:nvPr>
        </p:nvGraphicFramePr>
        <p:xfrm>
          <a:off x="3074653" y="2116100"/>
          <a:ext cx="654115" cy="356790"/>
        </p:xfrm>
        <a:graphic>
          <a:graphicData uri="http://schemas.openxmlformats.org/presentationml/2006/ole">
            <mc:AlternateContent xmlns:mc="http://schemas.openxmlformats.org/markup-compatibility/2006">
              <mc:Choice xmlns:v="urn:schemas-microsoft-com:vml" Requires="v">
                <p:oleObj spid="_x0000_s4172" name="数式" r:id="rId6" imgW="419040" imgH="228600" progId="Equation.3">
                  <p:embed/>
                </p:oleObj>
              </mc:Choice>
              <mc:Fallback>
                <p:oleObj name="数式" r:id="rId6" imgW="419040" imgH="228600" progId="Equation.3">
                  <p:embed/>
                  <p:pic>
                    <p:nvPicPr>
                      <p:cNvPr id="0" name=""/>
                      <p:cNvPicPr/>
                      <p:nvPr/>
                    </p:nvPicPr>
                    <p:blipFill>
                      <a:blip r:embed="rId7"/>
                      <a:stretch>
                        <a:fillRect/>
                      </a:stretch>
                    </p:blipFill>
                    <p:spPr>
                      <a:xfrm>
                        <a:off x="3074653" y="2116100"/>
                        <a:ext cx="654115" cy="356790"/>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1910337483"/>
              </p:ext>
            </p:extLst>
          </p:nvPr>
        </p:nvGraphicFramePr>
        <p:xfrm>
          <a:off x="7055833" y="2070137"/>
          <a:ext cx="581754" cy="402753"/>
        </p:xfrm>
        <a:graphic>
          <a:graphicData uri="http://schemas.openxmlformats.org/presentationml/2006/ole">
            <mc:AlternateContent xmlns:mc="http://schemas.openxmlformats.org/markup-compatibility/2006">
              <mc:Choice xmlns:v="urn:schemas-microsoft-com:vml" Requires="v">
                <p:oleObj spid="_x0000_s4173" name="数式" r:id="rId8" imgW="330120" imgH="228600" progId="Equation.3">
                  <p:embed/>
                </p:oleObj>
              </mc:Choice>
              <mc:Fallback>
                <p:oleObj name="数式" r:id="rId8" imgW="330120" imgH="228600" progId="Equation.3">
                  <p:embed/>
                  <p:pic>
                    <p:nvPicPr>
                      <p:cNvPr id="0" name=""/>
                      <p:cNvPicPr/>
                      <p:nvPr/>
                    </p:nvPicPr>
                    <p:blipFill>
                      <a:blip r:embed="rId9"/>
                      <a:stretch>
                        <a:fillRect/>
                      </a:stretch>
                    </p:blipFill>
                    <p:spPr>
                      <a:xfrm>
                        <a:off x="7055833" y="2070137"/>
                        <a:ext cx="581754" cy="402753"/>
                      </a:xfrm>
                      <a:prstGeom prst="rect">
                        <a:avLst/>
                      </a:prstGeom>
                    </p:spPr>
                  </p:pic>
                </p:oleObj>
              </mc:Fallback>
            </mc:AlternateContent>
          </a:graphicData>
        </a:graphic>
      </p:graphicFrame>
      <p:sp>
        <p:nvSpPr>
          <p:cNvPr id="11" name="テキスト ボックス 10"/>
          <p:cNvSpPr txBox="1"/>
          <p:nvPr/>
        </p:nvSpPr>
        <p:spPr>
          <a:xfrm>
            <a:off x="668338" y="5900057"/>
            <a:ext cx="7902348" cy="954107"/>
          </a:xfrm>
          <a:prstGeom prst="rect">
            <a:avLst/>
          </a:prstGeom>
          <a:noFill/>
        </p:spPr>
        <p:txBody>
          <a:bodyPr wrap="square" rtlCol="0">
            <a:spAutoFit/>
          </a:bodyPr>
          <a:lstStyle/>
          <a:p>
            <a:r>
              <a:rPr kumimoji="1" lang="ja-JP" altLang="en-US" sz="2800" dirty="0" err="1">
                <a:solidFill>
                  <a:srgbClr val="C00000"/>
                </a:solidFill>
              </a:rPr>
              <a:t>ー</a:t>
            </a:r>
            <a:r>
              <a:rPr kumimoji="1" lang="ja-JP" altLang="en-US" sz="2800" dirty="0">
                <a:solidFill>
                  <a:srgbClr val="C00000"/>
                </a:solidFill>
              </a:rPr>
              <a:t>＞</a:t>
            </a:r>
            <a:r>
              <a:rPr kumimoji="1" lang="en-US" altLang="ja-JP" sz="2800" dirty="0">
                <a:solidFill>
                  <a:srgbClr val="C00000"/>
                </a:solidFill>
              </a:rPr>
              <a:t>The </a:t>
            </a:r>
            <a:r>
              <a:rPr kumimoji="1" lang="en-US" altLang="ja-JP" sz="2800" dirty="0">
                <a:solidFill>
                  <a:srgbClr val="C00000"/>
                </a:solidFill>
                <a:latin typeface="Calibri"/>
                <a:cs typeface="Calibri"/>
              </a:rPr>
              <a:t>BER of Proposal method is better than Previous method.</a:t>
            </a:r>
            <a:endParaRPr kumimoji="1" lang="ja-JP" altLang="en-US" sz="2800" dirty="0">
              <a:solidFill>
                <a:srgbClr val="C00000"/>
              </a:solidFill>
            </a:endParaRPr>
          </a:p>
        </p:txBody>
      </p:sp>
    </p:spTree>
    <p:extLst>
      <p:ext uri="{BB962C8B-B14F-4D97-AF65-F5344CB8AC3E}">
        <p14:creationId xmlns:p14="http://schemas.microsoft.com/office/powerpoint/2010/main" val="2376244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Simulation of 10 path Rayleigh fading</a:t>
            </a:r>
            <a:r>
              <a:rPr lang="ja-JP" altLang="en-US" dirty="0"/>
              <a:t>　</a:t>
            </a:r>
            <a:r>
              <a:rPr lang="en-US" altLang="ja-JP" dirty="0" smtClean="0"/>
              <a:t>environment</a:t>
            </a:r>
            <a:endParaRPr lang="en-US" altLang="ja-JP" dirty="0"/>
          </a:p>
        </p:txBody>
      </p:sp>
      <p:sp>
        <p:nvSpPr>
          <p:cNvPr id="2" name="テキスト プレースホルダー 1"/>
          <p:cNvSpPr>
            <a:spLocks noGrp="1"/>
          </p:cNvSpPr>
          <p:nvPr>
            <p:ph type="body" idx="1"/>
          </p:nvPr>
        </p:nvSpPr>
        <p:spPr/>
        <p:txBody>
          <a:bodyPr>
            <a:normAutofit/>
          </a:bodyPr>
          <a:lstStyle/>
          <a:p>
            <a:r>
              <a:rPr kumimoji="1" lang="ja-JP" altLang="en-US" dirty="0" smtClean="0"/>
              <a:t>　　　</a:t>
            </a:r>
            <a:r>
              <a:rPr lang="en-US" altLang="ja-JP" dirty="0"/>
              <a:t>Simulation </a:t>
            </a:r>
            <a:r>
              <a:rPr lang="en-US" altLang="ja-JP" dirty="0" smtClean="0"/>
              <a:t>Condition</a:t>
            </a:r>
            <a:endParaRPr lang="ja-JP" altLang="en-US" dirty="0"/>
          </a:p>
        </p:txBody>
      </p:sp>
      <p:graphicFrame>
        <p:nvGraphicFramePr>
          <p:cNvPr id="6" name="コンテンツ プレースホルダー 5"/>
          <p:cNvGraphicFramePr>
            <a:graphicFrameLocks noGrp="1"/>
          </p:cNvGraphicFramePr>
          <p:nvPr>
            <p:ph sz="half" idx="2"/>
            <p:extLst>
              <p:ext uri="{D42A27DB-BD31-4B8C-83A1-F6EECF244321}">
                <p14:modId xmlns:p14="http://schemas.microsoft.com/office/powerpoint/2010/main" val="3730230534"/>
              </p:ext>
            </p:extLst>
          </p:nvPr>
        </p:nvGraphicFramePr>
        <p:xfrm>
          <a:off x="630238" y="2505075"/>
          <a:ext cx="3868737" cy="4226560"/>
        </p:xfrm>
        <a:graphic>
          <a:graphicData uri="http://schemas.openxmlformats.org/drawingml/2006/table">
            <a:tbl>
              <a:tblPr firstRow="1" bandRow="1">
                <a:tableStyleId>{5C22544A-7EE6-4342-B048-85BDC9FD1C3A}</a:tableStyleId>
              </a:tblPr>
              <a:tblGrid>
                <a:gridCol w="1289579"/>
                <a:gridCol w="700012"/>
                <a:gridCol w="1879146"/>
              </a:tblGrid>
              <a:tr h="370840">
                <a:tc gridSpan="2">
                  <a:txBody>
                    <a:bodyPr/>
                    <a:lstStyle/>
                    <a:p>
                      <a:r>
                        <a:rPr kumimoji="1" lang="en-US" altLang="ja-JP" dirty="0" smtClean="0">
                          <a:solidFill>
                            <a:schemeClr val="tx1"/>
                          </a:solidFill>
                        </a:rPr>
                        <a:t>Modulation</a:t>
                      </a:r>
                      <a:endParaRPr kumimoji="1" lang="ja-JP" altLang="en-US" dirty="0">
                        <a:solidFill>
                          <a:schemeClr val="tx1"/>
                        </a:solidFill>
                      </a:endParaRPr>
                    </a:p>
                  </a:txBody>
                  <a:tcPr/>
                </a:tc>
                <a:tc hMerge="1">
                  <a:txBody>
                    <a:bodyPr/>
                    <a:lstStyle/>
                    <a:p>
                      <a:endParaRPr kumimoji="1" lang="ja-JP" altLang="en-US" dirty="0"/>
                    </a:p>
                  </a:txBody>
                  <a:tcPr/>
                </a:tc>
                <a:tc>
                  <a:txBody>
                    <a:bodyPr/>
                    <a:lstStyle/>
                    <a:p>
                      <a:r>
                        <a:rPr kumimoji="1" lang="en-US" altLang="ja-JP" dirty="0" smtClean="0"/>
                        <a:t>QPSK</a:t>
                      </a:r>
                      <a:endParaRPr kumimoji="1" lang="ja-JP" altLang="en-US" dirty="0"/>
                    </a:p>
                  </a:txBody>
                  <a:tcPr/>
                </a:tc>
              </a:tr>
              <a:tr h="370840">
                <a:tc gridSpan="2">
                  <a:txBody>
                    <a:bodyPr/>
                    <a:lstStyle/>
                    <a:p>
                      <a:r>
                        <a:rPr kumimoji="1" lang="en-US" altLang="ja-JP" dirty="0" smtClean="0"/>
                        <a:t>Subcarrier Number</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64</a:t>
                      </a:r>
                      <a:endParaRPr kumimoji="1" lang="ja-JP" altLang="en-US" dirty="0"/>
                    </a:p>
                  </a:txBody>
                  <a:tcPr/>
                </a:tc>
              </a:tr>
              <a:tr h="370840">
                <a:tc gridSpan="2">
                  <a:txBody>
                    <a:bodyPr/>
                    <a:lstStyle/>
                    <a:p>
                      <a:r>
                        <a:rPr kumimoji="1" lang="en-US" altLang="ja-JP" dirty="0" smtClean="0"/>
                        <a:t>Symbol Times</a:t>
                      </a:r>
                      <a:endParaRPr kumimoji="1" lang="ja-JP" altLang="en-US" dirty="0"/>
                    </a:p>
                  </a:txBody>
                  <a:tcPr/>
                </a:tc>
                <a:tc hMerge="1">
                  <a:txBody>
                    <a:bodyPr/>
                    <a:lstStyle/>
                    <a:p>
                      <a:endParaRPr kumimoji="1" lang="en-US" altLang="ja-JP" dirty="0" smtClean="0"/>
                    </a:p>
                  </a:txBody>
                  <a:tcPr/>
                </a:tc>
                <a:tc>
                  <a:txBody>
                    <a:bodyPr/>
                    <a:lstStyle/>
                    <a:p>
                      <a:r>
                        <a:rPr kumimoji="1" lang="en-US" altLang="ja-JP" dirty="0" err="1" smtClean="0"/>
                        <a:t>Ts</a:t>
                      </a:r>
                      <a:endParaRPr kumimoji="1" lang="en-US" altLang="ja-JP" dirty="0" smtClean="0"/>
                    </a:p>
                  </a:txBody>
                  <a:tcPr/>
                </a:tc>
              </a:tr>
              <a:tr h="370840">
                <a:tc gridSpan="2">
                  <a:txBody>
                    <a:bodyPr/>
                    <a:lstStyle/>
                    <a:p>
                      <a:r>
                        <a:rPr kumimoji="1" lang="en-US" altLang="ja-JP" dirty="0" smtClean="0"/>
                        <a:t>Guard Interval Length</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10Ts</a:t>
                      </a:r>
                      <a:endParaRPr kumimoji="1" lang="ja-JP" altLang="en-US" dirty="0"/>
                    </a:p>
                  </a:txBody>
                  <a:tcPr/>
                </a:tc>
              </a:tr>
              <a:tr h="370840">
                <a:tc gridSpan="2">
                  <a:txBody>
                    <a:bodyPr/>
                    <a:lstStyle/>
                    <a:p>
                      <a:r>
                        <a:rPr kumimoji="1" lang="en-US" altLang="ja-JP" dirty="0" smtClean="0"/>
                        <a:t>Delay Time</a:t>
                      </a:r>
                      <a:endParaRPr kumimoji="1" lang="ja-JP" altLang="en-US" dirty="0"/>
                    </a:p>
                  </a:txBody>
                  <a:tcPr/>
                </a:tc>
                <a:tc hMerge="1">
                  <a:txBody>
                    <a:bodyPr/>
                    <a:lstStyle/>
                    <a:p>
                      <a:endParaRPr kumimoji="1" lang="ja-JP" altLang="en-US" dirty="0"/>
                    </a:p>
                  </a:txBody>
                  <a:tcPr/>
                </a:tc>
                <a:tc>
                  <a:txBody>
                    <a:bodyPr/>
                    <a:lstStyle/>
                    <a:p>
                      <a:r>
                        <a:rPr kumimoji="1" lang="en-US" altLang="ja-JP" dirty="0" err="1" smtClean="0"/>
                        <a:t>Ts</a:t>
                      </a:r>
                      <a:endParaRPr kumimoji="1" lang="ja-JP" altLang="en-US" dirty="0"/>
                    </a:p>
                  </a:txBody>
                  <a:tcPr/>
                </a:tc>
              </a:tr>
              <a:tr h="370840">
                <a:tc>
                  <a:txBody>
                    <a:bodyPr/>
                    <a:lstStyle/>
                    <a:p>
                      <a:pPr algn="ctr"/>
                      <a:r>
                        <a:rPr kumimoji="1" lang="en-US" altLang="ja-JP" b="0" cap="none" spc="0" dirty="0" smtClean="0">
                          <a:ln w="0"/>
                          <a:solidFill>
                            <a:schemeClr val="tx1"/>
                          </a:solidFill>
                          <a:effectLst>
                            <a:outerShdw blurRad="38100" dist="19050" dir="2700000" algn="tl" rotWithShape="0">
                              <a:schemeClr val="dk1">
                                <a:alpha val="40000"/>
                              </a:schemeClr>
                            </a:outerShdw>
                          </a:effectLst>
                        </a:rPr>
                        <a:t>Pilot Symbol Insert Interval</a:t>
                      </a:r>
                      <a:endParaRPr kumimoji="1" lang="ja-JP" altLang="en-US" b="0" cap="none" spc="0" dirty="0">
                        <a:ln w="0"/>
                        <a:solidFill>
                          <a:schemeClr val="tx1"/>
                        </a:solidFill>
                        <a:effectLst>
                          <a:outerShdw blurRad="38100" dist="19050" dir="2700000" algn="tl" rotWithShape="0">
                            <a:schemeClr val="dk1">
                              <a:alpha val="40000"/>
                            </a:schemeClr>
                          </a:outerShdw>
                        </a:effectLst>
                      </a:endParaRPr>
                    </a:p>
                  </a:txBody>
                  <a:tcPr/>
                </a:tc>
                <a:tc>
                  <a:txBody>
                    <a:bodyPr/>
                    <a:lstStyle/>
                    <a:p>
                      <a:endParaRPr kumimoji="1" lang="ja-JP" altLang="en-US" dirty="0"/>
                    </a:p>
                  </a:txBody>
                  <a:tcPr/>
                </a:tc>
                <a:tc>
                  <a:txBody>
                    <a:bodyPr/>
                    <a:lstStyle/>
                    <a:p>
                      <a:pPr algn="ctr"/>
                      <a:r>
                        <a:rPr kumimoji="1" lang="en-US" altLang="ja-JP" dirty="0" smtClean="0"/>
                        <a:t>4 symbols</a:t>
                      </a:r>
                    </a:p>
                    <a:p>
                      <a:pPr algn="ctr"/>
                      <a:r>
                        <a:rPr kumimoji="1" lang="en-US" altLang="ja-JP" dirty="0" smtClean="0"/>
                        <a:t>4 symbols</a:t>
                      </a:r>
                      <a:endParaRPr kumimoji="1" lang="ja-JP" altLang="en-US" dirty="0" smtClean="0"/>
                    </a:p>
                  </a:txBody>
                  <a:tcPr/>
                </a:tc>
              </a:tr>
              <a:tr h="370840">
                <a:tc>
                  <a:txBody>
                    <a:bodyPr/>
                    <a:lstStyle/>
                    <a:p>
                      <a:pPr algn="ctr"/>
                      <a:r>
                        <a:rPr kumimoji="1" lang="en-US" altLang="ja-JP" dirty="0" smtClean="0"/>
                        <a:t>Frame Number</a:t>
                      </a:r>
                      <a:r>
                        <a:rPr kumimoji="1" lang="en-US" altLang="ja-JP" baseline="0" dirty="0" smtClean="0"/>
                        <a:t> of </a:t>
                      </a:r>
                      <a:r>
                        <a:rPr kumimoji="1" lang="en-US" altLang="ja-JP" baseline="0" dirty="0" err="1" smtClean="0"/>
                        <a:t>Ezualization</a:t>
                      </a:r>
                      <a:endParaRPr kumimoji="1" lang="ja-JP" altLang="en-US" dirty="0"/>
                    </a:p>
                  </a:txBody>
                  <a:tcPr/>
                </a:tc>
                <a:tc>
                  <a:txBody>
                    <a:bodyPr/>
                    <a:lstStyle/>
                    <a:p>
                      <a:endParaRPr kumimoji="1" lang="ja-JP" altLang="en-US" dirty="0"/>
                    </a:p>
                  </a:txBody>
                  <a:tcPr/>
                </a:tc>
                <a:tc>
                  <a:txBody>
                    <a:bodyPr/>
                    <a:lstStyle/>
                    <a:p>
                      <a:pPr algn="ctr"/>
                      <a:r>
                        <a:rPr kumimoji="1" lang="en-US" altLang="ja-JP" dirty="0" smtClean="0"/>
                        <a:t>4 symbols</a:t>
                      </a:r>
                    </a:p>
                    <a:p>
                      <a:pPr algn="ctr"/>
                      <a:r>
                        <a:rPr kumimoji="1" lang="en-US" altLang="ja-JP" dirty="0" smtClean="0"/>
                        <a:t>16 symbols</a:t>
                      </a:r>
                      <a:endParaRPr kumimoji="1" lang="ja-JP" altLang="en-US" dirty="0" smtClean="0"/>
                    </a:p>
                  </a:txBody>
                  <a:tcPr/>
                </a:tc>
              </a:tr>
            </a:tbl>
          </a:graphicData>
        </a:graphic>
      </p:graphicFrame>
      <p:sp>
        <p:nvSpPr>
          <p:cNvPr id="7" name="テキスト プレースホルダー 6"/>
          <p:cNvSpPr>
            <a:spLocks noGrp="1"/>
          </p:cNvSpPr>
          <p:nvPr>
            <p:ph type="body" sz="quarter" idx="3"/>
          </p:nvPr>
        </p:nvSpPr>
        <p:spPr/>
        <p:txBody>
          <a:bodyPr/>
          <a:lstStyle/>
          <a:p>
            <a:pPr algn="ctr"/>
            <a:r>
              <a:rPr kumimoji="1" lang="en-US" altLang="ja-JP" dirty="0" smtClean="0"/>
              <a:t>BER to</a:t>
            </a:r>
            <a:endParaRPr kumimoji="1" lang="ja-JP" altLang="en-US" dirty="0"/>
          </a:p>
        </p:txBody>
      </p:sp>
      <p:pic>
        <p:nvPicPr>
          <p:cNvPr id="5" name="コンテンツ プレースホルダー 4"/>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844015" y="3089893"/>
            <a:ext cx="3458058" cy="2514951"/>
          </a:xfrm>
        </p:spPr>
      </p:pic>
      <p:graphicFrame>
        <p:nvGraphicFramePr>
          <p:cNvPr id="9" name="オブジェクト 8"/>
          <p:cNvGraphicFramePr>
            <a:graphicFrameLocks noChangeAspect="1"/>
          </p:cNvGraphicFramePr>
          <p:nvPr>
            <p:extLst>
              <p:ext uri="{D42A27DB-BD31-4B8C-83A1-F6EECF244321}">
                <p14:modId xmlns:p14="http://schemas.microsoft.com/office/powerpoint/2010/main" val="1031817268"/>
              </p:ext>
            </p:extLst>
          </p:nvPr>
        </p:nvGraphicFramePr>
        <p:xfrm>
          <a:off x="2132239" y="5370285"/>
          <a:ext cx="304800" cy="609600"/>
        </p:xfrm>
        <a:graphic>
          <a:graphicData uri="http://schemas.openxmlformats.org/presentationml/2006/ole">
            <mc:AlternateContent xmlns:mc="http://schemas.openxmlformats.org/markup-compatibility/2006">
              <mc:Choice xmlns:v="urn:schemas-microsoft-com:vml" Requires="v">
                <p:oleObj spid="_x0000_s3179" name="数式" r:id="rId5" imgW="228600" imgH="457200" progId="Equation.3">
                  <p:embed/>
                </p:oleObj>
              </mc:Choice>
              <mc:Fallback>
                <p:oleObj name="数式" r:id="rId5" imgW="228600" imgH="457200" progId="Equation.3">
                  <p:embed/>
                  <p:pic>
                    <p:nvPicPr>
                      <p:cNvPr id="0" name=""/>
                      <p:cNvPicPr/>
                      <p:nvPr/>
                    </p:nvPicPr>
                    <p:blipFill>
                      <a:blip r:embed="rId6"/>
                      <a:stretch>
                        <a:fillRect/>
                      </a:stretch>
                    </p:blipFill>
                    <p:spPr>
                      <a:xfrm>
                        <a:off x="2132239" y="5370285"/>
                        <a:ext cx="304800" cy="609600"/>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3438318047"/>
              </p:ext>
            </p:extLst>
          </p:nvPr>
        </p:nvGraphicFramePr>
        <p:xfrm>
          <a:off x="2132239" y="6218237"/>
          <a:ext cx="354013" cy="639763"/>
        </p:xfrm>
        <a:graphic>
          <a:graphicData uri="http://schemas.openxmlformats.org/presentationml/2006/ole">
            <mc:AlternateContent xmlns:mc="http://schemas.openxmlformats.org/markup-compatibility/2006">
              <mc:Choice xmlns:v="urn:schemas-microsoft-com:vml" Requires="v">
                <p:oleObj spid="_x0000_s3180" name="数式" r:id="rId7" imgW="266400" imgH="482400" progId="Equation.3">
                  <p:embed/>
                </p:oleObj>
              </mc:Choice>
              <mc:Fallback>
                <p:oleObj name="数式" r:id="rId7" imgW="266400" imgH="482400" progId="Equation.3">
                  <p:embed/>
                  <p:pic>
                    <p:nvPicPr>
                      <p:cNvPr id="0" name=""/>
                      <p:cNvPicPr/>
                      <p:nvPr/>
                    </p:nvPicPr>
                    <p:blipFill>
                      <a:blip r:embed="rId8"/>
                      <a:stretch>
                        <a:fillRect/>
                      </a:stretch>
                    </p:blipFill>
                    <p:spPr>
                      <a:xfrm>
                        <a:off x="2132239" y="6218237"/>
                        <a:ext cx="354013" cy="639763"/>
                      </a:xfrm>
                      <a:prstGeom prst="rect">
                        <a:avLst/>
                      </a:prstGeom>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2461705203"/>
              </p:ext>
            </p:extLst>
          </p:nvPr>
        </p:nvGraphicFramePr>
        <p:xfrm>
          <a:off x="7065533" y="2068680"/>
          <a:ext cx="562617" cy="389504"/>
        </p:xfrm>
        <a:graphic>
          <a:graphicData uri="http://schemas.openxmlformats.org/presentationml/2006/ole">
            <mc:AlternateContent xmlns:mc="http://schemas.openxmlformats.org/markup-compatibility/2006">
              <mc:Choice xmlns:v="urn:schemas-microsoft-com:vml" Requires="v">
                <p:oleObj spid="_x0000_s3181" name="数式" r:id="rId9" imgW="330120" imgH="228600" progId="Equation.3">
                  <p:embed/>
                </p:oleObj>
              </mc:Choice>
              <mc:Fallback>
                <p:oleObj name="数式" r:id="rId9" imgW="330120" imgH="228600" progId="Equation.3">
                  <p:embed/>
                  <p:pic>
                    <p:nvPicPr>
                      <p:cNvPr id="0" name=""/>
                      <p:cNvPicPr/>
                      <p:nvPr/>
                    </p:nvPicPr>
                    <p:blipFill>
                      <a:blip r:embed="rId10"/>
                      <a:stretch>
                        <a:fillRect/>
                      </a:stretch>
                    </p:blipFill>
                    <p:spPr>
                      <a:xfrm>
                        <a:off x="7065533" y="2068680"/>
                        <a:ext cx="562617" cy="389504"/>
                      </a:xfrm>
                      <a:prstGeom prst="rect">
                        <a:avLst/>
                      </a:prstGeom>
                    </p:spPr>
                  </p:pic>
                </p:oleObj>
              </mc:Fallback>
            </mc:AlternateContent>
          </a:graphicData>
        </a:graphic>
      </p:graphicFrame>
    </p:spTree>
    <p:extLst>
      <p:ext uri="{BB962C8B-B14F-4D97-AF65-F5344CB8AC3E}">
        <p14:creationId xmlns:p14="http://schemas.microsoft.com/office/powerpoint/2010/main" val="2089941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1225</TotalTime>
  <Words>706</Words>
  <Application>Microsoft Office PowerPoint</Application>
  <PresentationFormat>画面に合わせる (4:3)</PresentationFormat>
  <Paragraphs>120</Paragraphs>
  <Slides>11</Slides>
  <Notes>11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7" baseType="lpstr">
      <vt:lpstr>ＭＳ Ｐゴシック</vt:lpstr>
      <vt:lpstr>Arial</vt:lpstr>
      <vt:lpstr>Calibri</vt:lpstr>
      <vt:lpstr>Calibri Light</vt:lpstr>
      <vt:lpstr>Office テーマ</vt:lpstr>
      <vt:lpstr>数式</vt:lpstr>
      <vt:lpstr>A 2D-FFT based Equalization Scheme of OFDM for Mobile Communication </vt:lpstr>
      <vt:lpstr>Table of Contents</vt:lpstr>
      <vt:lpstr>Background</vt:lpstr>
      <vt:lpstr>Previous Method</vt:lpstr>
      <vt:lpstr>FFT and 2D-FFT</vt:lpstr>
      <vt:lpstr>FFT and 2D-FFT</vt:lpstr>
      <vt:lpstr>Simulation Condition</vt:lpstr>
      <vt:lpstr>Simulation of flat Rayleigh fading environment</vt:lpstr>
      <vt:lpstr>Simulation of 10 path Rayleigh fading　environment</vt:lpstr>
      <vt:lpstr>Simulation of 10 path Rayleigh fading　enviroment</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2D-FFT based Equalization Scheme of OFDM for Mobile Communication</dc:title>
  <dc:creator>yasuto matsuda</dc:creator>
  <cp:lastModifiedBy>yasuto matsuda</cp:lastModifiedBy>
  <cp:revision>63</cp:revision>
  <dcterms:created xsi:type="dcterms:W3CDTF">2013-07-31T09:16:20Z</dcterms:created>
  <dcterms:modified xsi:type="dcterms:W3CDTF">2013-08-08T06:22:21Z</dcterms:modified>
</cp:coreProperties>
</file>