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3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58" r:id="rId15"/>
    <p:sldId id="270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8DC26-C67E-DB40-A8D2-7923A405D858}" type="datetimeFigureOut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BA780-9BE7-284A-A5F2-F4170A2AE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178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0B067-1E16-214B-B97A-094A283A1C4D}" type="datetimeFigureOut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37CAA-4498-2F4A-B1FA-97DF9E0AA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198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では、ネットワーク接続の検出による位置情報の推定と題しまして、私、青木 史林と、与那嶺貴雄が発表します。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37CAA-4498-2F4A-B1FA-97DF9E0AA9F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393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11828-BE4C-9442-AE77-307C232A853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005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11828-BE4C-9442-AE77-307C232A853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00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一般的に位置情報の取得には</a:t>
            </a:r>
            <a:r>
              <a:rPr kumimoji="1" lang="en-US" altLang="ja-JP" dirty="0" smtClean="0"/>
              <a:t>GPS</a:t>
            </a:r>
            <a:r>
              <a:rPr kumimoji="1" lang="ja-JP" altLang="en-US" dirty="0" smtClean="0"/>
              <a:t>が使用されている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地図上に現在地を表示して，目的地までのナビゲーションや，周辺検索などに利用されている．</a:t>
            </a:r>
            <a:endParaRPr kumimoji="1" lang="en-US" altLang="ja-JP" dirty="0" smtClean="0"/>
          </a:p>
          <a:p>
            <a:r>
              <a:rPr lang="ja-JP" altLang="en-US" dirty="0" smtClean="0"/>
              <a:t>測位誤差は</a:t>
            </a:r>
            <a:r>
              <a:rPr lang="en-US" altLang="ja-JP" dirty="0" smtClean="0"/>
              <a:t>2m~5m</a:t>
            </a:r>
            <a:r>
              <a:rPr lang="ja-JP" altLang="en-US" dirty="0" smtClean="0"/>
              <a:t>となる．</a:t>
            </a:r>
            <a:endParaRPr lang="en-US" altLang="ja-JP" dirty="0" smtClean="0"/>
          </a:p>
          <a:p>
            <a:r>
              <a:rPr kumimoji="1" lang="ja-JP" altLang="en-US" dirty="0" smtClean="0"/>
              <a:t>屋内などの詳細な位置</a:t>
            </a:r>
            <a:r>
              <a:rPr lang="ja-JP" altLang="en-US" dirty="0" smtClean="0"/>
              <a:t>を求める事が困難である．</a:t>
            </a:r>
            <a:endParaRPr kumimoji="1" lang="en-US" altLang="ja-JP" dirty="0" smtClean="0"/>
          </a:p>
          <a:p>
            <a:r>
              <a:rPr lang="ja-JP" altLang="en-US" dirty="0" smtClean="0"/>
              <a:t>有線及び無線を利用し，より詳細な位置情報の取得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11828-BE4C-9442-AE77-307C232A853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14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一般的に位置情報の取得には</a:t>
            </a:r>
            <a:r>
              <a:rPr kumimoji="1" lang="en-US" altLang="ja-JP" dirty="0" smtClean="0"/>
              <a:t>GPS</a:t>
            </a:r>
            <a:r>
              <a:rPr kumimoji="1" lang="ja-JP" altLang="en-US" dirty="0" smtClean="0"/>
              <a:t>が使用されている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地図上に現在地を表示して，目的地までのナビゲーションや，周辺検索などに利用されている．</a:t>
            </a:r>
            <a:endParaRPr kumimoji="1" lang="en-US" altLang="ja-JP" dirty="0" smtClean="0"/>
          </a:p>
          <a:p>
            <a:r>
              <a:rPr lang="ja-JP" altLang="en-US" dirty="0" smtClean="0"/>
              <a:t>測位誤差は</a:t>
            </a:r>
            <a:r>
              <a:rPr lang="en-US" altLang="ja-JP" dirty="0" smtClean="0"/>
              <a:t>2m~5m</a:t>
            </a:r>
            <a:r>
              <a:rPr lang="ja-JP" altLang="en-US" dirty="0" smtClean="0"/>
              <a:t>となる．</a:t>
            </a:r>
            <a:endParaRPr lang="en-US" altLang="ja-JP" dirty="0" smtClean="0"/>
          </a:p>
          <a:p>
            <a:r>
              <a:rPr kumimoji="1" lang="ja-JP" altLang="en-US" dirty="0" smtClean="0"/>
              <a:t>屋内などの詳細な位置</a:t>
            </a:r>
            <a:r>
              <a:rPr lang="ja-JP" altLang="en-US" dirty="0" smtClean="0"/>
              <a:t>を求める事が困難である．</a:t>
            </a:r>
            <a:endParaRPr kumimoji="1" lang="en-US" altLang="ja-JP" dirty="0" smtClean="0"/>
          </a:p>
          <a:p>
            <a:r>
              <a:rPr lang="ja-JP" altLang="en-US" dirty="0" smtClean="0"/>
              <a:t>有線及び無線を利用し，より詳細な位置情報の取得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11828-BE4C-9442-AE77-307C232A853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14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先ほどのスライドで述べたように、ルームスイッチの場所は既知となっています。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また、接続される</a:t>
            </a:r>
            <a:r>
              <a:rPr kumimoji="1" lang="en-US" altLang="ja-JP" dirty="0" err="1" smtClean="0"/>
              <a:t>Macaddress</a:t>
            </a:r>
            <a:r>
              <a:rPr kumimoji="1" lang="ja-JP" altLang="en-US" dirty="0" smtClean="0"/>
              <a:t>は、学科システムに登録されています。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したがって、</a:t>
            </a:r>
            <a:r>
              <a:rPr kumimoji="1" lang="en-US" altLang="ja-JP" dirty="0" err="1" smtClean="0"/>
              <a:t>Macaddress</a:t>
            </a:r>
            <a:r>
              <a:rPr kumimoji="1" lang="ja-JP" altLang="en-US" dirty="0" smtClean="0"/>
              <a:t>を検出すると、接続したユーザが、ルームスイッチの周辺にいることが考えられます。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37CAA-4498-2F4A-B1FA-97DF9E0AA9F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22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37CAA-4498-2F4A-B1FA-97DF9E0AA9F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3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11828-BE4C-9442-AE77-307C232A853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00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11828-BE4C-9442-AE77-307C232A853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00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11828-BE4C-9442-AE77-307C232A853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00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11828-BE4C-9442-AE77-307C232A853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00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63CF-5B0F-AC43-A528-7B3AC4BE0E64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61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9CAD-721A-1A4A-A648-0904DB2CC52D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71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622-9D1A-6C40-9887-4FFAF9AD70EB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34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B59-33BD-7C4F-A5E2-7562E29F37E2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9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FE37-4AA6-EB46-B926-CCEF270A104E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45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3D33-E9CD-3149-B24F-6C507827E657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60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73F5-D2D4-D046-B274-829A3BD6A61A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43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C0A3-25BF-BC47-824E-615E0B6E9220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49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C26-99EA-C54F-ADB3-BE313D2003FE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07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29FC-1B3E-704F-8656-04B7EAF78C56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39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A45E-356D-2244-8BF9-B8671C345B92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06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5F0D-4474-584E-AE12-DE32AE7D34CA}" type="datetime1">
              <a:rPr kumimoji="1" lang="ja-JP" altLang="en-US" smtClean="0"/>
              <a:t>2013/08/01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234A-7867-0344-97B6-4EDD8E29B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2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Estimating </a:t>
            </a:r>
            <a:r>
              <a:rPr lang="en-US" altLang="ja-JP" dirty="0" smtClean="0"/>
              <a:t>Position Information</a:t>
            </a:r>
            <a:r>
              <a:rPr kumimoji="1" lang="en-US" altLang="ja-JP" dirty="0" smtClean="0"/>
              <a:t> by Detecting Network-Connection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820" y="3974390"/>
            <a:ext cx="7086600" cy="1752600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Shirin Aoki</a:t>
            </a:r>
          </a:p>
          <a:p>
            <a:r>
              <a:rPr lang="en-US" altLang="ja-JP" dirty="0" smtClean="0"/>
              <a:t>Takao </a:t>
            </a:r>
            <a:r>
              <a:rPr lang="en-US" altLang="ja-JP" dirty="0" err="1" smtClean="0"/>
              <a:t>Yonamine</a:t>
            </a:r>
            <a:endParaRPr lang="en-US" altLang="ja-JP" dirty="0" smtClean="0"/>
          </a:p>
          <a:p>
            <a:r>
              <a:rPr kumimoji="1" lang="en-US" altLang="ja-JP" i="1" dirty="0" smtClean="0"/>
              <a:t>Graduate School of Engineering and Science</a:t>
            </a:r>
            <a:endParaRPr kumimoji="1" lang="ja-JP" altLang="en-US" i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66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Solution 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01115" y="1975223"/>
            <a:ext cx="211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macaddress1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0738" y="4421096"/>
            <a:ext cx="168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Room:321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41959" y="5142752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Status:0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28204" y="1975223"/>
            <a:ext cx="211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macaddress2</a:t>
            </a:r>
            <a:endParaRPr kumimoji="1" lang="ja-JP" altLang="en-US" sz="2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75398" y="4421096"/>
            <a:ext cx="168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Room:</a:t>
            </a:r>
            <a:r>
              <a:rPr lang="en-US" altLang="ja-JP" sz="2800" dirty="0" smtClean="0">
                <a:solidFill>
                  <a:srgbClr val="FF0000"/>
                </a:solidFill>
              </a:rPr>
              <a:t>406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52905" y="5142752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Status:</a:t>
            </a:r>
            <a:r>
              <a:rPr lang="en-US" altLang="ja-JP" sz="2800" dirty="0" smtClean="0">
                <a:solidFill>
                  <a:srgbClr val="FF0000"/>
                </a:solidFill>
              </a:rPr>
              <a:t>2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20193" y="1385819"/>
            <a:ext cx="2555205" cy="543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aseline="30000" dirty="0" smtClean="0">
                <a:solidFill>
                  <a:srgbClr val="FF0000"/>
                </a:solidFill>
              </a:rPr>
              <a:t>30 </a:t>
            </a:r>
            <a:r>
              <a:rPr lang="en-US" altLang="ja-JP" sz="4400" baseline="30000" dirty="0">
                <a:solidFill>
                  <a:srgbClr val="FF0000"/>
                </a:solidFill>
              </a:rPr>
              <a:t>Minutes ago</a:t>
            </a:r>
            <a:endParaRPr lang="ja-JP" altLang="en-US" sz="4400" baseline="30000" dirty="0">
              <a:solidFill>
                <a:srgbClr val="FF0000"/>
              </a:solidFill>
            </a:endParaRPr>
          </a:p>
        </p:txBody>
      </p:sp>
      <p:pic>
        <p:nvPicPr>
          <p:cNvPr id="12" name="図 11" descr="ima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43" y="2742067"/>
            <a:ext cx="1358900" cy="1282700"/>
          </a:xfrm>
          <a:prstGeom prst="rect">
            <a:avLst/>
          </a:prstGeom>
        </p:spPr>
      </p:pic>
      <p:pic>
        <p:nvPicPr>
          <p:cNvPr id="13" name="図 12" descr="ipho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65" y="2778353"/>
            <a:ext cx="723900" cy="11811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53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Solution 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01115" y="1975223"/>
            <a:ext cx="211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macaddress1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0738" y="4421096"/>
            <a:ext cx="168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Room:321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41959" y="5142752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Status:0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28204" y="1975223"/>
            <a:ext cx="211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macaddress2</a:t>
            </a:r>
            <a:endParaRPr kumimoji="1" lang="ja-JP" altLang="en-US" sz="2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75398" y="4421096"/>
            <a:ext cx="168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Room:321</a:t>
            </a:r>
            <a:endParaRPr kumimoji="1" lang="ja-JP" altLang="en-US" sz="2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52905" y="5142752"/>
            <a:ext cx="173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Status:100</a:t>
            </a:r>
            <a:endParaRPr kumimoji="1" lang="ja-JP" altLang="en-US" sz="2800" dirty="0"/>
          </a:p>
        </p:txBody>
      </p:sp>
      <p:sp>
        <p:nvSpPr>
          <p:cNvPr id="11" name="ドーナツ 10"/>
          <p:cNvSpPr/>
          <p:nvPr/>
        </p:nvSpPr>
        <p:spPr>
          <a:xfrm flipV="1">
            <a:off x="5775399" y="5142752"/>
            <a:ext cx="1964155" cy="520724"/>
          </a:xfrm>
          <a:prstGeom prst="donut">
            <a:avLst>
              <a:gd name="adj" fmla="val 0"/>
            </a:avLst>
          </a:prstGeom>
          <a:solidFill>
            <a:schemeClr val="tx2">
              <a:lumMod val="60000"/>
              <a:lumOff val="40000"/>
              <a:alpha val="24000"/>
            </a:scheme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2" name="ドーナツ 11"/>
          <p:cNvSpPr/>
          <p:nvPr/>
        </p:nvSpPr>
        <p:spPr>
          <a:xfrm flipV="1">
            <a:off x="1801116" y="5145248"/>
            <a:ext cx="1786854" cy="520724"/>
          </a:xfrm>
          <a:prstGeom prst="donut">
            <a:avLst>
              <a:gd name="adj" fmla="val 0"/>
            </a:avLst>
          </a:prstGeom>
          <a:solidFill>
            <a:schemeClr val="tx2">
              <a:lumMod val="60000"/>
              <a:lumOff val="40000"/>
              <a:alpha val="24000"/>
            </a:scheme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15099" y="5123724"/>
            <a:ext cx="1705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Compared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314063" y="1431485"/>
            <a:ext cx="2336813" cy="543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aseline="30000" dirty="0">
                <a:solidFill>
                  <a:srgbClr val="FF0000"/>
                </a:solidFill>
              </a:rPr>
              <a:t>x</a:t>
            </a:r>
            <a:r>
              <a:rPr lang="en-US" altLang="ja-JP" sz="4400" baseline="30000" dirty="0" smtClean="0">
                <a:solidFill>
                  <a:srgbClr val="FF0000"/>
                </a:solidFill>
              </a:rPr>
              <a:t> </a:t>
            </a:r>
            <a:r>
              <a:rPr lang="en-US" altLang="ja-JP" sz="4400" baseline="30000" dirty="0">
                <a:solidFill>
                  <a:srgbClr val="FF0000"/>
                </a:solidFill>
              </a:rPr>
              <a:t>Minutes ago</a:t>
            </a:r>
            <a:endParaRPr lang="ja-JP" altLang="en-US" sz="4400" baseline="30000" dirty="0">
              <a:solidFill>
                <a:srgbClr val="FF0000"/>
              </a:solidFill>
            </a:endParaRPr>
          </a:p>
        </p:txBody>
      </p:sp>
      <p:pic>
        <p:nvPicPr>
          <p:cNvPr id="18" name="図 17" descr="ima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43" y="2742067"/>
            <a:ext cx="1358900" cy="1282700"/>
          </a:xfrm>
          <a:prstGeom prst="rect">
            <a:avLst/>
          </a:prstGeom>
        </p:spPr>
      </p:pic>
      <p:pic>
        <p:nvPicPr>
          <p:cNvPr id="19" name="図 18" descr="ipho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65" y="2778353"/>
            <a:ext cx="723900" cy="11811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12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Solution 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01115" y="1975223"/>
            <a:ext cx="211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macaddress1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0738" y="4421096"/>
            <a:ext cx="168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Room:321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41959" y="5142752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Status:0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28204" y="1975223"/>
            <a:ext cx="211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macaddress2</a:t>
            </a:r>
            <a:endParaRPr kumimoji="1" lang="ja-JP" altLang="en-US" sz="2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75398" y="4421096"/>
            <a:ext cx="168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Room:321</a:t>
            </a:r>
            <a:endParaRPr kumimoji="1" lang="ja-JP" altLang="en-US" sz="2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52905" y="5142752"/>
            <a:ext cx="173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Status:100</a:t>
            </a:r>
            <a:endParaRPr kumimoji="1" lang="ja-JP" altLang="en-US" sz="2800" dirty="0"/>
          </a:p>
        </p:txBody>
      </p:sp>
      <p:sp>
        <p:nvSpPr>
          <p:cNvPr id="11" name="ドーナツ 10"/>
          <p:cNvSpPr/>
          <p:nvPr/>
        </p:nvSpPr>
        <p:spPr>
          <a:xfrm flipV="1">
            <a:off x="5236263" y="4459084"/>
            <a:ext cx="2751909" cy="520724"/>
          </a:xfrm>
          <a:prstGeom prst="donut">
            <a:avLst>
              <a:gd name="adj" fmla="val 0"/>
            </a:avLst>
          </a:prstGeom>
          <a:solidFill>
            <a:schemeClr val="tx2">
              <a:lumMod val="60000"/>
              <a:lumOff val="40000"/>
              <a:alpha val="24000"/>
            </a:scheme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cxnSp>
        <p:nvCxnSpPr>
          <p:cNvPr id="5" name="直線矢印コネクタ 4"/>
          <p:cNvCxnSpPr>
            <a:stCxn id="18" idx="0"/>
            <a:endCxn id="11" idx="7"/>
          </p:cNvCxnSpPr>
          <p:nvPr/>
        </p:nvCxnSpPr>
        <p:spPr>
          <a:xfrm flipH="1" flipV="1">
            <a:off x="7585164" y="4903550"/>
            <a:ext cx="295368" cy="1085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585571" y="5989525"/>
            <a:ext cx="2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Estimated the floor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822063" y="1370261"/>
            <a:ext cx="1355241" cy="543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aseline="30000" dirty="0" smtClean="0">
                <a:solidFill>
                  <a:srgbClr val="FF0000"/>
                </a:solidFill>
              </a:rPr>
              <a:t>Present</a:t>
            </a:r>
            <a:endParaRPr lang="ja-JP" altLang="en-US" sz="4400" baseline="30000" dirty="0">
              <a:solidFill>
                <a:srgbClr val="FF0000"/>
              </a:solidFill>
            </a:endParaRPr>
          </a:p>
        </p:txBody>
      </p:sp>
      <p:pic>
        <p:nvPicPr>
          <p:cNvPr id="19" name="図 18" descr="ima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43" y="2742067"/>
            <a:ext cx="1358900" cy="1282700"/>
          </a:xfrm>
          <a:prstGeom prst="rect">
            <a:avLst/>
          </a:prstGeom>
        </p:spPr>
      </p:pic>
      <p:pic>
        <p:nvPicPr>
          <p:cNvPr id="20" name="図 19" descr="ipho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65" y="2778353"/>
            <a:ext cx="723900" cy="11811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19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Experimentation Result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Date: 2013/07/30, 0:00 </a:t>
            </a:r>
            <a:r>
              <a:rPr lang="en-US" altLang="ja-JP" dirty="0" smtClean="0"/>
              <a:t>〜 24:00</a:t>
            </a:r>
          </a:p>
          <a:p>
            <a:pPr lvl="1"/>
            <a:r>
              <a:rPr lang="en-US" altLang="ja-JP" dirty="0" smtClean="0"/>
              <a:t>At intervals of  10 minutes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en-US" altLang="ja-JP" dirty="0" smtClean="0"/>
              <a:t>Detecting Accuracy</a:t>
            </a:r>
          </a:p>
          <a:p>
            <a:pPr marL="0" indent="0" algn="ctr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Shirin Aoki</a:t>
            </a:r>
            <a:r>
              <a:rPr lang="en-US" altLang="ja-JP" dirty="0" smtClean="0"/>
              <a:t>                             68%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Takao </a:t>
            </a:r>
            <a:r>
              <a:rPr lang="en-US" altLang="ja-JP" dirty="0" err="1" smtClean="0"/>
              <a:t>Yonamine</a:t>
            </a:r>
            <a:r>
              <a:rPr lang="en-US" altLang="ja-JP" dirty="0" smtClean="0"/>
              <a:t>                   94%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3495040" y="4023360"/>
            <a:ext cx="1188720" cy="3454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>
            <a:off x="3495040" y="4592320"/>
            <a:ext cx="1188720" cy="3454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09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Experimental Environment and Demonstration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CentOS</a:t>
            </a:r>
            <a:r>
              <a:rPr kumimoji="1" lang="en-US" altLang="ja-JP" dirty="0" smtClean="0"/>
              <a:t> 6.4 on VM Ware</a:t>
            </a:r>
          </a:p>
          <a:p>
            <a:pPr lvl="1"/>
            <a:r>
              <a:rPr lang="en-US" altLang="ja-JP" dirty="0" smtClean="0"/>
              <a:t>4 CPU</a:t>
            </a:r>
          </a:p>
          <a:p>
            <a:pPr lvl="1"/>
            <a:r>
              <a:rPr lang="en-US" altLang="ja-JP" dirty="0" smtClean="0"/>
              <a:t>8 GB Memory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PostgreSQL</a:t>
            </a:r>
            <a:r>
              <a:rPr kumimoji="1" lang="en-US" altLang="ja-JP" dirty="0" smtClean="0"/>
              <a:t> 8.4.13</a:t>
            </a:r>
          </a:p>
          <a:p>
            <a:r>
              <a:rPr lang="en-US" altLang="ja-JP" dirty="0" smtClean="0"/>
              <a:t>Ruby </a:t>
            </a:r>
            <a:r>
              <a:rPr lang="en-US" altLang="ja-JP" dirty="0"/>
              <a:t>1.9.3p448</a:t>
            </a:r>
            <a:endParaRPr kumimoji="1" lang="en-US" altLang="ja-JP" dirty="0" smtClean="0"/>
          </a:p>
          <a:p>
            <a:r>
              <a:rPr lang="en-US" altLang="ja-JP" dirty="0" smtClean="0"/>
              <a:t>Ruby on Rails 4.0.0</a:t>
            </a:r>
          </a:p>
          <a:p>
            <a:r>
              <a:rPr kumimoji="1" lang="en-US" altLang="ja-JP" dirty="0" smtClean="0"/>
              <a:t>SNMP v2c</a:t>
            </a:r>
            <a:endParaRPr lang="en-US" altLang="ja-JP" dirty="0"/>
          </a:p>
          <a:p>
            <a:r>
              <a:rPr kumimoji="1" lang="en-US" altLang="ja-JP" sz="4300" dirty="0" smtClean="0">
                <a:solidFill>
                  <a:srgbClr val="FF0000"/>
                </a:solidFill>
              </a:rPr>
              <a:t>URL: http://133.13.56.162:3000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67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</a:t>
            </a:r>
            <a:r>
              <a:rPr kumimoji="1" lang="en-US" altLang="ja-JP" dirty="0" smtClean="0"/>
              <a:t>e could detected positions of each person which belong to </a:t>
            </a:r>
            <a:r>
              <a:rPr lang="en-US" altLang="ja-JP" dirty="0" smtClean="0"/>
              <a:t>Information Engineering by status of network connection.</a:t>
            </a:r>
          </a:p>
          <a:p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dirty="0" smtClean="0"/>
              <a:t>We verified only 2 persons.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sz="3200" dirty="0" smtClean="0"/>
              <a:t>To verify detecting accuracy at many persons</a:t>
            </a:r>
            <a:endParaRPr lang="en-US" altLang="ja-JP" sz="3200" dirty="0"/>
          </a:p>
        </p:txBody>
      </p:sp>
      <p:sp>
        <p:nvSpPr>
          <p:cNvPr id="4" name="下矢印 3"/>
          <p:cNvSpPr/>
          <p:nvPr/>
        </p:nvSpPr>
        <p:spPr>
          <a:xfrm>
            <a:off x="4236720" y="4572000"/>
            <a:ext cx="670560" cy="833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68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18108" y="1731284"/>
            <a:ext cx="5038912" cy="28710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/>
              <a:t>Positioning error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2〜5m</a:t>
            </a:r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en-US" altLang="ja-JP" dirty="0" smtClean="0"/>
              <a:t>Need multiple satellite to estimate the position information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pic>
        <p:nvPicPr>
          <p:cNvPr id="8" name="図 7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7" y="2330786"/>
            <a:ext cx="3029649" cy="2373871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07561" y="1574193"/>
            <a:ext cx="856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GPS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is used for the acquisition of the position information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5627382"/>
            <a:ext cx="852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Difficult to estimate the position(floor) where user exists.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3765185" y="4885765"/>
            <a:ext cx="1837765" cy="5976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4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35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The Best Detecting Method for Information-Engineering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05088" y="1616909"/>
            <a:ext cx="4700555" cy="2076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pic>
        <p:nvPicPr>
          <p:cNvPr id="4" name="図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39" y="2440844"/>
            <a:ext cx="4431573" cy="238515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936455" y="1262620"/>
            <a:ext cx="5768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To estimate the position information </a:t>
            </a:r>
          </a:p>
          <a:p>
            <a:r>
              <a:rPr kumimoji="1" lang="en-US" altLang="ja-JP" sz="2800" dirty="0" smtClean="0"/>
              <a:t>by the status of network connection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66481" y="5149270"/>
            <a:ext cx="5106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Difficult to estimate position </a:t>
            </a:r>
          </a:p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if user has multiple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macaddresses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0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Resource to Detect Position Information 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8" y="1539558"/>
            <a:ext cx="6465892" cy="5068864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19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Realization Specific User by Detecting </a:t>
            </a:r>
            <a:r>
              <a:rPr lang="en-US" altLang="ja-JP" dirty="0" err="1" smtClean="0"/>
              <a:t>Macaddress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altLang="ja-JP" dirty="0" smtClean="0"/>
              <a:t>Position of </a:t>
            </a:r>
            <a:r>
              <a:rPr lang="en-US" altLang="ja-JP" dirty="0"/>
              <a:t>r</a:t>
            </a:r>
            <a:r>
              <a:rPr lang="en-US" altLang="ja-JP" dirty="0" smtClean="0"/>
              <a:t>oom switches is known</a:t>
            </a:r>
          </a:p>
          <a:p>
            <a:pPr marL="514350" indent="-514350">
              <a:buFont typeface="Arial"/>
              <a:buAutoNum type="arabicPeriod" startAt="2"/>
            </a:pPr>
            <a:r>
              <a:rPr lang="en-US" altLang="ja-JP" dirty="0" smtClean="0"/>
              <a:t>Connected </a:t>
            </a:r>
            <a:r>
              <a:rPr lang="en-US" altLang="ja-JP" dirty="0" err="1" smtClean="0"/>
              <a:t>Macaddress</a:t>
            </a:r>
            <a:r>
              <a:rPr lang="en-US" altLang="ja-JP" dirty="0" smtClean="0"/>
              <a:t> registered </a:t>
            </a:r>
            <a:r>
              <a:rPr lang="en-US" altLang="ja-JP" dirty="0"/>
              <a:t>by the department system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				  Detect </a:t>
            </a:r>
            <a:r>
              <a:rPr lang="en-US" altLang="ja-JP" dirty="0" err="1" smtClean="0"/>
              <a:t>Macaddress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Specific User exists </a:t>
            </a:r>
            <a:r>
              <a:rPr lang="en-US" altLang="ja-JP" dirty="0" smtClean="0">
                <a:solidFill>
                  <a:srgbClr val="FF0000"/>
                </a:solidFill>
              </a:rPr>
              <a:t>around of the room switch</a:t>
            </a:r>
            <a:r>
              <a:rPr lang="en-US" altLang="ja-JP" dirty="0" smtClean="0"/>
              <a:t> </a:t>
            </a:r>
          </a:p>
        </p:txBody>
      </p:sp>
      <p:sp>
        <p:nvSpPr>
          <p:cNvPr id="4" name="下矢印 3"/>
          <p:cNvSpPr/>
          <p:nvPr/>
        </p:nvSpPr>
        <p:spPr>
          <a:xfrm>
            <a:off x="4378960" y="4378960"/>
            <a:ext cx="396240" cy="772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69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Position</a:t>
            </a:r>
            <a:r>
              <a:rPr kumimoji="1" lang="en-US" altLang="ja-JP" dirty="0" smtClean="0"/>
              <a:t> Realization Problem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31" y="924969"/>
            <a:ext cx="5415450" cy="5918744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4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825503" y="2215375"/>
            <a:ext cx="7309538" cy="783934"/>
          </a:xfrm>
          <a:prstGeom prst="roundRect">
            <a:avLst/>
          </a:prstGeom>
          <a:solidFill>
            <a:schemeClr val="tx2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Solution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8853" y="4405268"/>
            <a:ext cx="7757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To estimate the position by </a:t>
            </a:r>
            <a:r>
              <a:rPr lang="en-US" altLang="ja-JP" sz="2800" dirty="0" err="1" smtClean="0"/>
              <a:t>macaddress</a:t>
            </a:r>
            <a:r>
              <a:rPr lang="en-US" altLang="ja-JP" sz="2800" dirty="0" smtClean="0"/>
              <a:t> that have been detected in various position.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98189" y="2369899"/>
            <a:ext cx="703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P</a:t>
            </a:r>
            <a:r>
              <a:rPr kumimoji="1" lang="en-US" altLang="ja-JP" sz="2800" dirty="0" smtClean="0"/>
              <a:t>eople move </a:t>
            </a:r>
            <a:r>
              <a:rPr lang="en-US" altLang="ja-JP" sz="2800" dirty="0" smtClean="0"/>
              <a:t>from </a:t>
            </a:r>
            <a:r>
              <a:rPr kumimoji="1" lang="en-US" altLang="ja-JP" sz="2800" dirty="0" smtClean="0"/>
              <a:t>the room to the other room  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82411" y="1553425"/>
            <a:ext cx="2410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Assumption</a:t>
            </a:r>
          </a:p>
        </p:txBody>
      </p:sp>
      <p:sp>
        <p:nvSpPr>
          <p:cNvPr id="13" name="下矢印 12"/>
          <p:cNvSpPr/>
          <p:nvPr/>
        </p:nvSpPr>
        <p:spPr>
          <a:xfrm>
            <a:off x="3809994" y="3189455"/>
            <a:ext cx="1503252" cy="91688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39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Solution 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01115" y="1975223"/>
            <a:ext cx="211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macaddress1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0738" y="4421096"/>
            <a:ext cx="168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Room:321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41959" y="5142752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Status:0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28204" y="1975223"/>
            <a:ext cx="211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macaddress2</a:t>
            </a:r>
            <a:endParaRPr kumimoji="1" lang="ja-JP" altLang="en-US" sz="2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75398" y="4421096"/>
            <a:ext cx="168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Room:321</a:t>
            </a:r>
            <a:endParaRPr kumimoji="1" lang="ja-JP" altLang="en-US" sz="2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52905" y="5142752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Status:0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2800" y="1402080"/>
            <a:ext cx="2555205" cy="543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aseline="30000" dirty="0" smtClean="0">
                <a:solidFill>
                  <a:srgbClr val="FF0000"/>
                </a:solidFill>
              </a:rPr>
              <a:t>10 Minutes ago</a:t>
            </a:r>
            <a:endParaRPr kumimoji="1" lang="ja-JP" altLang="en-US" sz="4400" baseline="30000" dirty="0">
              <a:solidFill>
                <a:srgbClr val="FF0000"/>
              </a:solidFill>
            </a:endParaRPr>
          </a:p>
        </p:txBody>
      </p:sp>
      <p:pic>
        <p:nvPicPr>
          <p:cNvPr id="12" name="図 11" descr="ima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19" y="2699103"/>
            <a:ext cx="1358900" cy="1282700"/>
          </a:xfrm>
          <a:prstGeom prst="rect">
            <a:avLst/>
          </a:prstGeom>
        </p:spPr>
      </p:pic>
      <p:pic>
        <p:nvPicPr>
          <p:cNvPr id="13" name="図 12" descr="ipho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90" y="2699103"/>
            <a:ext cx="723900" cy="11811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88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Solution 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01115" y="1975223"/>
            <a:ext cx="211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macaddress1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0738" y="4421096"/>
            <a:ext cx="168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Room:321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41959" y="5142752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Status:0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28204" y="1975223"/>
            <a:ext cx="211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macaddress2</a:t>
            </a:r>
            <a:endParaRPr kumimoji="1" lang="ja-JP" altLang="en-US" sz="2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75398" y="4421096"/>
            <a:ext cx="168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Room:</a:t>
            </a:r>
            <a:r>
              <a:rPr lang="en-US" altLang="ja-JP" sz="2800" dirty="0" smtClean="0">
                <a:solidFill>
                  <a:srgbClr val="FF0000"/>
                </a:solidFill>
              </a:rPr>
              <a:t>401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52905" y="5142752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Status:</a:t>
            </a:r>
            <a:r>
              <a:rPr lang="en-US" altLang="ja-JP" sz="2800" dirty="0" smtClean="0">
                <a:solidFill>
                  <a:srgbClr val="FF0000"/>
                </a:solidFill>
              </a:rPr>
              <a:t>1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7147282" y="3766654"/>
            <a:ext cx="315347" cy="654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934879" y="3304989"/>
            <a:ext cx="226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Change the floor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7322266" y="5665972"/>
            <a:ext cx="140363" cy="339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874478" y="5983598"/>
            <a:ext cx="1478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Increment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93743" y="1440306"/>
            <a:ext cx="2555205" cy="543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aseline="30000" dirty="0" smtClean="0">
                <a:solidFill>
                  <a:srgbClr val="FF0000"/>
                </a:solidFill>
              </a:rPr>
              <a:t>20 </a:t>
            </a:r>
            <a:r>
              <a:rPr lang="en-US" altLang="ja-JP" sz="4400" baseline="30000" dirty="0">
                <a:solidFill>
                  <a:srgbClr val="FF0000"/>
                </a:solidFill>
              </a:rPr>
              <a:t>Minutes ago</a:t>
            </a:r>
            <a:endParaRPr lang="ja-JP" altLang="en-US" sz="4400" baseline="30000" dirty="0">
              <a:solidFill>
                <a:srgbClr val="FF0000"/>
              </a:solidFill>
            </a:endParaRPr>
          </a:p>
        </p:txBody>
      </p:sp>
      <p:pic>
        <p:nvPicPr>
          <p:cNvPr id="20" name="図 19" descr="ima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43" y="2742067"/>
            <a:ext cx="1358900" cy="1282700"/>
          </a:xfrm>
          <a:prstGeom prst="rect">
            <a:avLst/>
          </a:prstGeom>
        </p:spPr>
      </p:pic>
      <p:pic>
        <p:nvPicPr>
          <p:cNvPr id="21" name="図 20" descr="ipho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65" y="2778353"/>
            <a:ext cx="723900" cy="1181100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34A-7867-0344-97B6-4EDD8E29B39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04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581</Words>
  <Application>Microsoft Macintosh PowerPoint</Application>
  <PresentationFormat>画面に合わせる (4:3)</PresentationFormat>
  <Paragraphs>139</Paragraphs>
  <Slides>15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ホワイト</vt:lpstr>
      <vt:lpstr>Estimating Position Information by Detecting Network-Connection</vt:lpstr>
      <vt:lpstr>Introduction</vt:lpstr>
      <vt:lpstr>The Best Detecting Method for Information-Engineering</vt:lpstr>
      <vt:lpstr>Resource to Detect Position Information </vt:lpstr>
      <vt:lpstr>Realization Specific User by Detecting Macaddress</vt:lpstr>
      <vt:lpstr>Position Realization Problem</vt:lpstr>
      <vt:lpstr>Solution </vt:lpstr>
      <vt:lpstr>Solution </vt:lpstr>
      <vt:lpstr>Solution </vt:lpstr>
      <vt:lpstr>Solution </vt:lpstr>
      <vt:lpstr>Solution </vt:lpstr>
      <vt:lpstr>Solution </vt:lpstr>
      <vt:lpstr>Experimentation Result</vt:lpstr>
      <vt:lpstr>Experimental Environment and Demonstration</vt:lpstr>
      <vt:lpstr>Conclusion</vt:lpstr>
    </vt:vector>
  </TitlesOfParts>
  <Company>ie-ryukyu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location by Detecting Network-Connection</dc:title>
  <dc:creator>Aoki Shirin</dc:creator>
  <cp:lastModifiedBy>青木 史林</cp:lastModifiedBy>
  <cp:revision>120</cp:revision>
  <dcterms:created xsi:type="dcterms:W3CDTF">2013-07-29T05:46:38Z</dcterms:created>
  <dcterms:modified xsi:type="dcterms:W3CDTF">2013-08-01T06:34:36Z</dcterms:modified>
</cp:coreProperties>
</file>