
<file path=[Content_Types].xml><?xml version="1.0" encoding="utf-8"?>
<Types xmlns="http://schemas.openxmlformats.org/package/2006/content-types">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embeddings/Microsoft___6.bin" ContentType="application/vnd.openxmlformats-officedocument.oleObject"/>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embeddings/Microsoft___2.bin" ContentType="application/vnd.openxmlformats-officedocument.oleObject"/>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embeddings/Microsoft___7.bin" ContentType="application/vnd.openxmlformats-officedocument.oleObject"/>
  <Default Extension="png" ContentType="image/png"/>
  <Override PartName="/ppt/slideLayouts/slideLayout2.xml" ContentType="application/vnd.openxmlformats-officedocument.presentationml.slideLayout+xml"/>
  <Override PartName="/ppt/embeddings/Microsoft___3.bin" ContentType="application/vnd.openxmlformats-officedocument.oleObject"/>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embeddings/Microsoft___4.bin" ContentType="application/vnd.openxmlformats-officedocument.oleObject"/>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embeddings/Microsoft___5.bin" ContentType="application/vnd.openxmlformats-officedocument.oleObject"/>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Override PartName="/ppt/embeddings/Microsoft___1.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sldIdLst>
    <p:sldId id="256" r:id="rId2"/>
    <p:sldId id="262" r:id="rId3"/>
    <p:sldId id="263" r:id="rId4"/>
    <p:sldId id="257" r:id="rId5"/>
    <p:sldId id="258" r:id="rId6"/>
    <p:sldId id="259" r:id="rId7"/>
    <p:sldId id="260" r:id="rId8"/>
    <p:sldId id="271" r:id="rId9"/>
    <p:sldId id="264" r:id="rId10"/>
    <p:sldId id="265" r:id="rId11"/>
    <p:sldId id="269" r:id="rId12"/>
    <p:sldId id="270" r:id="rId13"/>
    <p:sldId id="267" r:id="rId14"/>
    <p:sldId id="268" r:id="rId1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9" d="100"/>
          <a:sy n="79" d="100"/>
        </p:scale>
        <p:origin x="-119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 Id="rId2" Type="http://schemas.openxmlformats.org/officeDocument/2006/relationships/image" Target="../media/image3.pict"/><Relationship Id="rId3"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ict"/><Relationship Id="rId2" Type="http://schemas.openxmlformats.org/officeDocument/2006/relationships/image" Target="../media/image6.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134C2-252A-DE47-A024-072A968D8F4C}" type="datetimeFigureOut">
              <a:rPr lang="ja-JP" altLang="en-US" smtClean="0"/>
              <a:pPr/>
              <a:t>12.7.26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938DA1-9C06-9442-B275-7A1880760925}"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r>
              <a:rPr kumimoji="1" lang="en-US" altLang="ja-JP" sz="1200" kern="1200" dirty="0" smtClean="0">
                <a:solidFill>
                  <a:schemeClr val="tx1"/>
                </a:solidFill>
                <a:latin typeface="+mn-lt"/>
                <a:ea typeface="+mn-ea"/>
                <a:cs typeface="+mn-cs"/>
              </a:rPr>
              <a:t>Describes the algorithm to extract the Hog. First, convert color images to grayscale. This process minimizes the color information. Next, calculate the luminance gradient</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each pixel. Then, create a gradient orientation histogram for each cell. This process can get the feature quantity</a:t>
            </a:r>
            <a:r>
              <a:rPr kumimoji="1" lang="en-US" altLang="ja-JP" sz="1200" kern="1200" baseline="0" dirty="0" smtClean="0">
                <a:solidFill>
                  <a:schemeClr val="tx1"/>
                </a:solidFill>
                <a:latin typeface="+mn-lt"/>
                <a:ea typeface="+mn-ea"/>
                <a:cs typeface="+mn-cs"/>
              </a:rPr>
              <a:t> that a</a:t>
            </a:r>
            <a:r>
              <a:rPr kumimoji="1" lang="en-US" altLang="ja-JP" sz="1200" kern="1200" dirty="0" smtClean="0">
                <a:solidFill>
                  <a:schemeClr val="tx1"/>
                </a:solidFill>
                <a:latin typeface="+mn-lt"/>
                <a:ea typeface="+mn-ea"/>
                <a:cs typeface="+mn-cs"/>
              </a:rPr>
              <a:t>re robust to changes of form. Finally, the normalization of the features for each block. By this process, the feature is robust to changes in illumination.</a:t>
            </a:r>
          </a:p>
          <a:p>
            <a:r>
              <a:rPr kumimoji="1" lang="en-US" altLang="ja-JP" sz="1200" kern="1200" dirty="0" smtClean="0">
                <a:solidFill>
                  <a:schemeClr val="tx1"/>
                </a:solidFill>
                <a:latin typeface="+mn-lt"/>
                <a:ea typeface="+mn-ea"/>
                <a:cs typeface="+mn-cs"/>
              </a:rPr>
              <a:t>Next, we explain each specific algorithm.</a:t>
            </a:r>
            <a:endParaRPr lang="en-US" altLang="ja-JP" dirty="0" smtClean="0"/>
          </a:p>
          <a:p>
            <a:r>
              <a:rPr lang="ja-JP" altLang="en-US" dirty="0" smtClean="0"/>
              <a:t>次に</a:t>
            </a:r>
            <a:r>
              <a:rPr lang="en-US" altLang="ja-JP" dirty="0" smtClean="0"/>
              <a:t>Hog</a:t>
            </a:r>
            <a:r>
              <a:rPr lang="ja-JP" altLang="en-US" dirty="0" smtClean="0"/>
              <a:t>特徴量を抽出するアルゴリズムについて説明します。まず始めに、カラー画像をグレースケールに変換します。これにより、色の情報を最小化します。次に各ピクセルにおける輝度勾配を算出します。そして、セルごとに勾配方向のヒストグラムを作成します。これにより、物体の形状変化に頑健な特徴量を得ることができます。最後にプロックごとに特徴量の正規化を行います。この処理により、照明変化に頑健な特徴量となります。次スライドからそれぞれの具体的なアルゴリズムを説明していきます。</a:t>
            </a:r>
            <a:endParaRPr lang="ja-JP" altLang="en-US" dirty="0"/>
          </a:p>
        </p:txBody>
      </p:sp>
      <p:sp>
        <p:nvSpPr>
          <p:cNvPr id="4" name="スライド番号プレースホルダ 3"/>
          <p:cNvSpPr>
            <a:spLocks noGrp="1"/>
          </p:cNvSpPr>
          <p:nvPr>
            <p:ph type="sldNum" sz="quarter" idx="10"/>
          </p:nvPr>
        </p:nvSpPr>
        <p:spPr/>
        <p:txBody>
          <a:bodyPr/>
          <a:lstStyle/>
          <a:p>
            <a:fld id="{778126C3-F439-6E45-944F-D603FE72EE04}" type="slidenum">
              <a:rPr lang="ja-JP" altLang="en-US" smtClean="0"/>
              <a:pPr/>
              <a:t>4</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r>
              <a:rPr kumimoji="1" lang="en-US" altLang="ja-JP" sz="1200" kern="1200" dirty="0" smtClean="0">
                <a:solidFill>
                  <a:schemeClr val="tx1"/>
                </a:solidFill>
                <a:latin typeface="+mn-lt"/>
                <a:ea typeface="+mn-ea"/>
                <a:cs typeface="+mn-cs"/>
              </a:rPr>
              <a:t>This slide explains how to calculate the luminance</a:t>
            </a:r>
            <a:r>
              <a:rPr kumimoji="1" lang="en-US" altLang="ja-JP" sz="1200" kern="1200" baseline="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gradient of each pixel.</a:t>
            </a:r>
            <a:r>
              <a:rPr kumimoji="1" lang="en-US" altLang="ja-JP" sz="1200" kern="1200" baseline="0" dirty="0" smtClean="0">
                <a:solidFill>
                  <a:schemeClr val="tx1"/>
                </a:solidFill>
                <a:latin typeface="+mn-lt"/>
                <a:ea typeface="+mn-ea"/>
                <a:cs typeface="+mn-cs"/>
              </a:rPr>
              <a:t> Here, luminance gradient is a vector </a:t>
            </a:r>
            <a:r>
              <a:rPr kumimoji="1" lang="en-US" altLang="ja-JP" sz="1200" kern="1200" baseline="0" dirty="0" err="1" smtClean="0">
                <a:solidFill>
                  <a:schemeClr val="tx1"/>
                </a:solidFill>
                <a:latin typeface="+mn-lt"/>
                <a:ea typeface="+mn-ea"/>
                <a:cs typeface="+mn-cs"/>
              </a:rPr>
              <a:t>e</a:t>
            </a:r>
            <a:r>
              <a:rPr kumimoji="1" lang="en-US" altLang="ja-JP" sz="1200" kern="1200" dirty="0" err="1" smtClean="0">
                <a:solidFill>
                  <a:schemeClr val="tx1"/>
                </a:solidFill>
                <a:latin typeface="+mn-lt"/>
                <a:ea typeface="+mn-ea"/>
                <a:cs typeface="+mn-cs"/>
              </a:rPr>
              <a:t>xpresseda</a:t>
            </a:r>
            <a:r>
              <a:rPr kumimoji="1" lang="en-US" altLang="ja-JP" sz="1200" kern="1200" dirty="0" smtClean="0">
                <a:solidFill>
                  <a:schemeClr val="tx1"/>
                </a:solidFill>
                <a:latin typeface="+mn-lt"/>
                <a:ea typeface="+mn-ea"/>
                <a:cs typeface="+mn-cs"/>
              </a:rPr>
              <a:t> change in luminance</a:t>
            </a:r>
            <a:r>
              <a:rPr kumimoji="1" lang="en-US" altLang="ja-JP" sz="1200" kern="1200" baseline="0" dirty="0" smtClean="0">
                <a:solidFill>
                  <a:schemeClr val="tx1"/>
                </a:solidFill>
                <a:latin typeface="+mn-lt"/>
                <a:ea typeface="+mn-ea"/>
                <a:cs typeface="+mn-cs"/>
              </a:rPr>
              <a:t> by</a:t>
            </a:r>
            <a:r>
              <a:rPr kumimoji="1" lang="en-US" altLang="ja-JP" sz="1200" kern="1200" dirty="0" smtClean="0">
                <a:solidFill>
                  <a:schemeClr val="tx1"/>
                </a:solidFill>
                <a:latin typeface="+mn-lt"/>
                <a:ea typeface="+mn-ea"/>
                <a:cs typeface="+mn-cs"/>
              </a:rPr>
              <a:t> the magnitude </a:t>
            </a:r>
            <a:r>
              <a:rPr kumimoji="1" lang="en-US" altLang="ja-JP" sz="1200" kern="1200" dirty="0" err="1" smtClean="0">
                <a:solidFill>
                  <a:schemeClr val="tx1"/>
                </a:solidFill>
                <a:latin typeface="+mn-lt"/>
                <a:ea typeface="+mn-ea"/>
                <a:cs typeface="+mn-cs"/>
              </a:rPr>
              <a:t>m</a:t>
            </a:r>
            <a:r>
              <a:rPr kumimoji="1" lang="en-US" altLang="ja-JP" sz="1200" kern="1200" dirty="0" smtClean="0">
                <a:solidFill>
                  <a:schemeClr val="tx1"/>
                </a:solidFill>
                <a:latin typeface="+mn-lt"/>
                <a:ea typeface="+mn-ea"/>
                <a:cs typeface="+mn-cs"/>
              </a:rPr>
              <a:t> and </a:t>
            </a:r>
            <a:r>
              <a:rPr kumimoji="1" lang="en-US" altLang="ja-JP" sz="1200" kern="1200" dirty="0" err="1" smtClean="0">
                <a:solidFill>
                  <a:schemeClr val="tx1"/>
                </a:solidFill>
                <a:latin typeface="+mn-lt"/>
                <a:ea typeface="+mn-ea"/>
                <a:cs typeface="+mn-cs"/>
              </a:rPr>
              <a:t>orientationθ</a:t>
            </a:r>
            <a:r>
              <a:rPr kumimoji="1" lang="en-US" altLang="ja-JP" sz="1200" kern="1200" dirty="0" smtClean="0">
                <a:solidFill>
                  <a:schemeClr val="tx1"/>
                </a:solidFill>
                <a:latin typeface="+mn-lt"/>
                <a:ea typeface="+mn-ea"/>
                <a:cs typeface="+mn-cs"/>
              </a:rPr>
              <a:t>. Then,</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luminance magnitude </a:t>
            </a:r>
            <a:r>
              <a:rPr kumimoji="1" lang="en-US" altLang="ja-JP" sz="1200" kern="1200" dirty="0" err="1" smtClean="0">
                <a:solidFill>
                  <a:schemeClr val="tx1"/>
                </a:solidFill>
                <a:latin typeface="+mn-lt"/>
                <a:ea typeface="+mn-ea"/>
                <a:cs typeface="+mn-cs"/>
              </a:rPr>
              <a:t>m</a:t>
            </a:r>
            <a:r>
              <a:rPr kumimoji="1" lang="en-US" altLang="ja-JP" sz="1200" kern="1200" dirty="0" smtClean="0">
                <a:solidFill>
                  <a:schemeClr val="tx1"/>
                </a:solidFill>
                <a:latin typeface="+mn-lt"/>
                <a:ea typeface="+mn-ea"/>
                <a:cs typeface="+mn-cs"/>
              </a:rPr>
              <a:t> of (</a:t>
            </a:r>
            <a:r>
              <a:rPr kumimoji="1" lang="en-US" altLang="ja-JP" sz="1200" kern="1200" dirty="0" err="1" smtClean="0">
                <a:solidFill>
                  <a:schemeClr val="tx1"/>
                </a:solidFill>
                <a:latin typeface="+mn-lt"/>
                <a:ea typeface="+mn-ea"/>
                <a:cs typeface="+mn-cs"/>
              </a:rPr>
              <a:t>x</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y)coordinates</a:t>
            </a:r>
            <a:r>
              <a:rPr kumimoji="1" lang="en-US" altLang="ja-JP" sz="1200" kern="1200" dirty="0" smtClean="0">
                <a:solidFill>
                  <a:schemeClr val="tx1"/>
                </a:solidFill>
                <a:latin typeface="+mn-lt"/>
                <a:ea typeface="+mn-ea"/>
                <a:cs typeface="+mn-cs"/>
              </a:rPr>
              <a:t> of the image coordinate system is</a:t>
            </a:r>
            <a:r>
              <a:rPr kumimoji="1" lang="en-US" altLang="ja-JP" sz="1200" kern="1200" baseline="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given by the equation. In this equation, Magnitude stronger</a:t>
            </a:r>
            <a:r>
              <a:rPr kumimoji="1" lang="en-US" altLang="ja-JP" sz="1200" kern="1200" baseline="0" dirty="0" smtClean="0">
                <a:solidFill>
                  <a:schemeClr val="tx1"/>
                </a:solidFill>
                <a:latin typeface="+mn-lt"/>
                <a:ea typeface="+mn-ea"/>
                <a:cs typeface="+mn-cs"/>
              </a:rPr>
              <a:t> insomuch as</a:t>
            </a:r>
            <a:r>
              <a:rPr kumimoji="1" lang="en-US" altLang="ja-JP" sz="1200" kern="1200" dirty="0" smtClean="0">
                <a:solidFill>
                  <a:schemeClr val="tx1"/>
                </a:solidFill>
                <a:latin typeface="+mn-lt"/>
                <a:ea typeface="+mn-ea"/>
                <a:cs typeface="+mn-cs"/>
              </a:rPr>
              <a:t> the difference in luminance more intense vertical and horizontal</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target pixel, In addition, the luminance orientation is given by the expression. L contained in these expressions is </a:t>
            </a:r>
            <a:r>
              <a:rPr lang="en-US" altLang="ja-JP" dirty="0" smtClean="0"/>
              <a:t>is the luminance value of pixel.</a:t>
            </a:r>
            <a:r>
              <a:rPr kumimoji="1" lang="en-US" altLang="ja-JP" sz="1200" kern="1200" dirty="0" smtClean="0">
                <a:solidFill>
                  <a:schemeClr val="tx1"/>
                </a:solidFill>
                <a:latin typeface="+mn-lt"/>
                <a:ea typeface="+mn-ea"/>
                <a:cs typeface="+mn-cs"/>
              </a:rPr>
              <a:t> Applying this process to all pixels, this figure looks like.</a:t>
            </a:r>
          </a:p>
          <a:p>
            <a:endParaRPr lang="en-US" altLang="ja-JP" dirty="0" smtClean="0"/>
          </a:p>
          <a:p>
            <a:r>
              <a:rPr lang="ja-JP" altLang="en-US" dirty="0" smtClean="0"/>
              <a:t>まず、各ピクセルの輝度勾配の算出方法について説明します。ここで、輝度勾配とは輝度の変化を方向</a:t>
            </a:r>
            <a:r>
              <a:rPr lang="en-US" altLang="ja-JP" dirty="0" err="1" smtClean="0"/>
              <a:t>θ</a:t>
            </a:r>
            <a:r>
              <a:rPr lang="ja-JP" altLang="en-US" dirty="0" smtClean="0"/>
              <a:t>と強度</a:t>
            </a:r>
            <a:r>
              <a:rPr lang="en-US" altLang="ja-JP" dirty="0" err="1" smtClean="0"/>
              <a:t>m</a:t>
            </a:r>
            <a:r>
              <a:rPr lang="ja-JP" altLang="en-US" dirty="0" smtClean="0"/>
              <a:t>により表すべくとるのことをさしています。よって、画像座標系の座標</a:t>
            </a:r>
            <a:r>
              <a:rPr lang="en-US" altLang="ja-JP" dirty="0" smtClean="0"/>
              <a:t>(</a:t>
            </a:r>
            <a:r>
              <a:rPr lang="en-US" altLang="ja-JP" dirty="0" err="1" smtClean="0"/>
              <a:t>x,y</a:t>
            </a:r>
            <a:r>
              <a:rPr lang="en-US" altLang="ja-JP" dirty="0" smtClean="0"/>
              <a:t>)</a:t>
            </a:r>
            <a:r>
              <a:rPr lang="ja-JP" altLang="en-US" dirty="0" smtClean="0"/>
              <a:t>の輝度強度</a:t>
            </a:r>
            <a:r>
              <a:rPr lang="en-US" altLang="ja-JP" dirty="0" err="1" smtClean="0"/>
              <a:t>m</a:t>
            </a:r>
            <a:r>
              <a:rPr lang="ja-JP" altLang="en-US" dirty="0" smtClean="0"/>
              <a:t>はこの式により求められます。この式では、求める画素の上下左右の輝度値の差が激しいほど強度が高くなっていきます。また、輝度方向は次の式により求められます。この処理をすべてのピクセルに適用すると、この図のようになります。</a:t>
            </a:r>
            <a:endParaRPr lang="ja-JP" altLang="en-US" dirty="0"/>
          </a:p>
        </p:txBody>
      </p:sp>
      <p:sp>
        <p:nvSpPr>
          <p:cNvPr id="4" name="スライド番号プレースホルダ 3"/>
          <p:cNvSpPr>
            <a:spLocks noGrp="1"/>
          </p:cNvSpPr>
          <p:nvPr>
            <p:ph type="sldNum" sz="quarter" idx="10"/>
          </p:nvPr>
        </p:nvSpPr>
        <p:spPr/>
        <p:txBody>
          <a:bodyPr/>
          <a:lstStyle/>
          <a:p>
            <a:fld id="{778126C3-F439-6E45-944F-D603FE72EE04}" type="slidenum">
              <a:rPr lang="ja-JP" altLang="en-US" smtClean="0"/>
              <a:pPr/>
              <a:t>5</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r>
              <a:rPr kumimoji="1" lang="en-US" altLang="ja-JP" sz="1200" kern="1200" dirty="0" smtClean="0">
                <a:solidFill>
                  <a:schemeClr val="tx1"/>
                </a:solidFill>
                <a:latin typeface="+mn-lt"/>
                <a:ea typeface="+mn-ea"/>
                <a:cs typeface="+mn-cs"/>
              </a:rPr>
              <a:t>Next, I describe how to create a histogram of the gradient in the cell area. Here, the cell area is an area that consists of a 5 times 5 pixels. This image shows how the division of cells. divided into a single image like this, this one area called a cell. Using the magnitude and orientation of the gradient, create</a:t>
            </a:r>
            <a:r>
              <a:rPr kumimoji="1" lang="en-US" altLang="ja-JP" sz="1200" kern="1200" baseline="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the luminance gradient  histogram for each cell area. At</a:t>
            </a:r>
            <a:r>
              <a:rPr kumimoji="1" lang="en-US" altLang="ja-JP" sz="1200" kern="1200" baseline="0" dirty="0" smtClean="0">
                <a:solidFill>
                  <a:schemeClr val="tx1"/>
                </a:solidFill>
                <a:latin typeface="+mn-lt"/>
                <a:ea typeface="+mn-ea"/>
                <a:cs typeface="+mn-cs"/>
              </a:rPr>
              <a:t> that time, t</a:t>
            </a:r>
            <a:r>
              <a:rPr lang="en-US" altLang="ja-JP" sz="1200" dirty="0" smtClean="0"/>
              <a:t>he orientation bins are evenly spaced over 0°– 180° and are provided by nine of 20°. </a:t>
            </a:r>
            <a:r>
              <a:rPr kumimoji="1" lang="en-US" altLang="ja-JP" sz="1200" kern="1200" dirty="0" smtClean="0">
                <a:solidFill>
                  <a:schemeClr val="tx1"/>
                </a:solidFill>
                <a:latin typeface="+mn-lt"/>
                <a:ea typeface="+mn-ea"/>
                <a:cs typeface="+mn-cs"/>
              </a:rPr>
              <a:t>In other words, a feature vector of one cell is limited to 9 dimension. By adding the  gradient magnitude in the bin corresponding to the gradient direction, can create a histogram, as shown below.</a:t>
            </a:r>
          </a:p>
          <a:p>
            <a:r>
              <a:rPr kumimoji="1" lang="en-US" altLang="ja-JP" sz="1200" kern="1200" dirty="0" smtClean="0">
                <a:solidFill>
                  <a:schemeClr val="tx1"/>
                </a:solidFill>
                <a:latin typeface="+mn-lt"/>
                <a:ea typeface="+mn-ea"/>
                <a:cs typeface="+mn-cs"/>
              </a:rPr>
              <a:t>This process can provide a robust feature quantity change in the shape of the object. because the value of the histogram does not change, even if the edge translation in the cell.</a:t>
            </a:r>
          </a:p>
          <a:p>
            <a:r>
              <a:rPr kumimoji="1" lang="ja-JP" altLang="en-US" sz="1200" kern="1200" dirty="0" smtClean="0">
                <a:solidFill>
                  <a:schemeClr val="tx1"/>
                </a:solidFill>
                <a:latin typeface="+mn-lt"/>
                <a:ea typeface="+mn-ea"/>
                <a:cs typeface="+mn-cs"/>
              </a:rPr>
              <a:t>次にセル領域においての勾配ヒストグラムを作成する方法について説明します。ここで、セル領域とは、</a:t>
            </a:r>
            <a:r>
              <a:rPr kumimoji="1" lang="en-US" altLang="ja-JP" sz="1200" kern="1200" dirty="0" smtClean="0">
                <a:solidFill>
                  <a:schemeClr val="tx1"/>
                </a:solidFill>
                <a:latin typeface="+mn-lt"/>
                <a:ea typeface="+mn-ea"/>
                <a:cs typeface="+mn-cs"/>
              </a:rPr>
              <a:t>5*5</a:t>
            </a:r>
            <a:r>
              <a:rPr kumimoji="1" lang="ja-JP" altLang="en-US" sz="1200" kern="1200" dirty="0" smtClean="0">
                <a:solidFill>
                  <a:schemeClr val="tx1"/>
                </a:solidFill>
                <a:latin typeface="+mn-lt"/>
                <a:ea typeface="+mn-ea"/>
                <a:cs typeface="+mn-cs"/>
              </a:rPr>
              <a:t>のピクセルで構成された領域です。この画像を見てもらえば分かると思いますが、１枚の画像がこのように分割されており、この一つがセルと呼ばれる領域になっています。そして求めた輝度勾配の強度と方向を用いて、セル領域ごとに輝度の勾配ヒストグラムを作成します。その際、ヒストグラムにおける勾配の方向の選択は、</a:t>
            </a:r>
            <a:r>
              <a:rPr kumimoji="1" lang="en-US" altLang="ja-JP" sz="1200" kern="1200" dirty="0" smtClean="0">
                <a:solidFill>
                  <a:schemeClr val="tx1"/>
                </a:solidFill>
                <a:latin typeface="+mn-lt"/>
                <a:ea typeface="+mn-ea"/>
                <a:cs typeface="+mn-cs"/>
              </a:rPr>
              <a:t>0~180</a:t>
            </a:r>
            <a:r>
              <a:rPr kumimoji="1" lang="ja-JP" altLang="en-US" sz="1200" kern="1200" dirty="0" smtClean="0">
                <a:solidFill>
                  <a:schemeClr val="tx1"/>
                </a:solidFill>
                <a:latin typeface="+mn-lt"/>
                <a:ea typeface="+mn-ea"/>
                <a:cs typeface="+mn-cs"/>
              </a:rPr>
              <a:t>度の範囲で、</a:t>
            </a:r>
            <a:r>
              <a:rPr kumimoji="1" lang="en-US" altLang="ja-JP" sz="1200" kern="1200" dirty="0" smtClean="0">
                <a:solidFill>
                  <a:schemeClr val="tx1"/>
                </a:solidFill>
                <a:latin typeface="+mn-lt"/>
                <a:ea typeface="+mn-ea"/>
                <a:cs typeface="+mn-cs"/>
              </a:rPr>
              <a:t>20</a:t>
            </a:r>
            <a:r>
              <a:rPr kumimoji="1" lang="ja-JP" altLang="en-US" sz="1200" kern="1200" dirty="0" smtClean="0">
                <a:solidFill>
                  <a:schemeClr val="tx1"/>
                </a:solidFill>
                <a:latin typeface="+mn-lt"/>
                <a:ea typeface="+mn-ea"/>
                <a:cs typeface="+mn-cs"/>
              </a:rPr>
              <a:t>度ずつ９分割されたもので行われます。つまり、一つのセルの特徴ベクトルは９次元に制限されます。ヒストグラムに投票する方向が決まったら、その方向に勾配強度を加算することで、次図のようなヒストグラムを作ることができ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この処理によって、エッジ情報を局所領域でヒストグラム化することで、物体の形状変化に頑健な特徴量を得ることが出来ます。これは、セル内でエッジが平行移動した場合でも、ヒストグラムの値は変化しないことに起因しています。</a:t>
            </a:r>
            <a:endParaRPr lang="ja-JP" altLang="en-US" dirty="0"/>
          </a:p>
        </p:txBody>
      </p:sp>
      <p:sp>
        <p:nvSpPr>
          <p:cNvPr id="4" name="スライド番号プレースホルダ 3"/>
          <p:cNvSpPr>
            <a:spLocks noGrp="1"/>
          </p:cNvSpPr>
          <p:nvPr>
            <p:ph type="sldNum" sz="quarter" idx="10"/>
          </p:nvPr>
        </p:nvSpPr>
        <p:spPr/>
        <p:txBody>
          <a:bodyPr/>
          <a:lstStyle/>
          <a:p>
            <a:fld id="{778126C3-F439-6E45-944F-D603FE72EE04}" type="slidenum">
              <a:rPr lang="ja-JP" altLang="en-US" smtClean="0"/>
              <a:pPr/>
              <a:t>6</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r>
              <a:rPr kumimoji="1" lang="en-US" altLang="ja-JP" sz="1200" kern="1200" dirty="0" smtClean="0">
                <a:solidFill>
                  <a:schemeClr val="tx1"/>
                </a:solidFill>
                <a:latin typeface="+mn-lt"/>
                <a:ea typeface="+mn-ea"/>
                <a:cs typeface="+mn-cs"/>
              </a:rPr>
              <a:t>Gradient strengths vary over a wide range owing to local variations in illumination and foreground-background contrast, so need</a:t>
            </a:r>
            <a:r>
              <a:rPr kumimoji="1" lang="en-US" altLang="ja-JP" sz="1200" kern="1200" baseline="0" dirty="0" smtClean="0">
                <a:solidFill>
                  <a:schemeClr val="tx1"/>
                </a:solidFill>
                <a:latin typeface="+mn-lt"/>
                <a:ea typeface="+mn-ea"/>
                <a:cs typeface="+mn-cs"/>
              </a:rPr>
              <a:t> to normalization. </a:t>
            </a:r>
          </a:p>
          <a:p>
            <a:r>
              <a:rPr kumimoji="1" lang="en-US" altLang="ja-JP" sz="1200" kern="1200" dirty="0" smtClean="0">
                <a:solidFill>
                  <a:schemeClr val="tx1"/>
                </a:solidFill>
                <a:latin typeface="+mn-lt"/>
                <a:ea typeface="+mn-ea"/>
                <a:cs typeface="+mn-cs"/>
              </a:rPr>
              <a:t>Normalization is performed using this equation. </a:t>
            </a:r>
            <a:r>
              <a:rPr kumimoji="1" lang="en-US" altLang="ja-JP" sz="1200" kern="1200" dirty="0" err="1" smtClean="0">
                <a:solidFill>
                  <a:schemeClr val="tx1"/>
                </a:solidFill>
                <a:latin typeface="+mn-lt"/>
                <a:ea typeface="+mn-ea"/>
                <a:cs typeface="+mn-cs"/>
              </a:rPr>
              <a:t>v</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n</a:t>
            </a:r>
            <a:r>
              <a:rPr kumimoji="1" lang="en-US" altLang="ja-JP" sz="1200" kern="1200" dirty="0" smtClean="0">
                <a:solidFill>
                  <a:schemeClr val="tx1"/>
                </a:solidFill>
                <a:latin typeface="+mn-lt"/>
                <a:ea typeface="+mn-ea"/>
                <a:cs typeface="+mn-cs"/>
              </a:rPr>
              <a:t>) is the length of this line. The length of this line is related to the vertical axis of the</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histogram. Direction of the line is related to the horizontal axis of the histogram. This part is the sum of the length of this line in the block.</a:t>
            </a:r>
          </a:p>
          <a:p>
            <a:r>
              <a:rPr kumimoji="1" lang="en-US" altLang="ja-JP" sz="1200" kern="1200" dirty="0" smtClean="0">
                <a:solidFill>
                  <a:schemeClr val="tx1"/>
                </a:solidFill>
                <a:latin typeface="+mn-lt"/>
                <a:ea typeface="+mn-ea"/>
                <a:cs typeface="+mn-cs"/>
              </a:rPr>
              <a:t>Because the shape of the histogram are arranged by this process, robust to changes in illumination.</a:t>
            </a:r>
          </a:p>
          <a:p>
            <a:r>
              <a:rPr lang="ja-JP" altLang="en-US" dirty="0" smtClean="0"/>
              <a:t>正規化はこの式を用いて行います。</a:t>
            </a:r>
            <a:r>
              <a:rPr lang="en-US" altLang="ja-JP" dirty="0" err="1" smtClean="0"/>
              <a:t>v(n</a:t>
            </a:r>
            <a:r>
              <a:rPr lang="en-US" altLang="ja-JP" dirty="0" smtClean="0"/>
              <a:t>)</a:t>
            </a:r>
            <a:r>
              <a:rPr lang="ja-JP" altLang="en-US" dirty="0" smtClean="0"/>
              <a:t>はこの線の長さです。この線の長さはヒストグラムの縦軸に、方向はヒストグラムの横軸と関係しています。この部分は、ブロック内のこの線の長さの合計です。</a:t>
            </a:r>
            <a:endParaRPr lang="en-US" altLang="ja-JP" dirty="0" smtClean="0"/>
          </a:p>
          <a:p>
            <a:endParaRPr lang="en-US" altLang="ja-JP" dirty="0" smtClean="0"/>
          </a:p>
          <a:p>
            <a:r>
              <a:rPr lang="ja-JP" altLang="en-US" dirty="0" smtClean="0"/>
              <a:t>この処理でヒストグラムの形状が整えられるため、照明の変化に頑健になります。</a:t>
            </a:r>
            <a:endParaRPr lang="ja-JP" altLang="en-US" dirty="0"/>
          </a:p>
        </p:txBody>
      </p:sp>
      <p:sp>
        <p:nvSpPr>
          <p:cNvPr id="4" name="スライド番号プレースホルダ 3"/>
          <p:cNvSpPr>
            <a:spLocks noGrp="1"/>
          </p:cNvSpPr>
          <p:nvPr>
            <p:ph type="sldNum" sz="quarter" idx="10"/>
          </p:nvPr>
        </p:nvSpPr>
        <p:spPr/>
        <p:txBody>
          <a:bodyPr/>
          <a:lstStyle/>
          <a:p>
            <a:fld id="{778126C3-F439-6E45-944F-D603FE72EE04}" type="slidenum">
              <a:rPr lang="ja-JP" altLang="en-US" smtClean="0"/>
              <a:pPr/>
              <a:t>7</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r>
              <a:rPr kumimoji="1" lang="en-US" altLang="ja-JP" sz="1200" kern="1200" dirty="0" smtClean="0">
                <a:solidFill>
                  <a:schemeClr val="tx1"/>
                </a:solidFill>
                <a:latin typeface="+mn-lt"/>
                <a:ea typeface="+mn-ea"/>
                <a:cs typeface="+mn-cs"/>
              </a:rPr>
              <a:t>Gradient strengths vary over a wide range owing to local variations in illumination and foreground-background contrast, so need</a:t>
            </a:r>
            <a:r>
              <a:rPr kumimoji="1" lang="en-US" altLang="ja-JP" sz="1200" kern="1200" baseline="0" dirty="0" smtClean="0">
                <a:solidFill>
                  <a:schemeClr val="tx1"/>
                </a:solidFill>
                <a:latin typeface="+mn-lt"/>
                <a:ea typeface="+mn-ea"/>
                <a:cs typeface="+mn-cs"/>
              </a:rPr>
              <a:t> to normalization. </a:t>
            </a:r>
          </a:p>
          <a:p>
            <a:r>
              <a:rPr kumimoji="1" lang="en-US" altLang="ja-JP" sz="1200" kern="1200" dirty="0" smtClean="0">
                <a:solidFill>
                  <a:schemeClr val="tx1"/>
                </a:solidFill>
                <a:latin typeface="+mn-lt"/>
                <a:ea typeface="+mn-ea"/>
                <a:cs typeface="+mn-cs"/>
              </a:rPr>
              <a:t>Normalization is performed using this equation. </a:t>
            </a:r>
            <a:r>
              <a:rPr kumimoji="1" lang="en-US" altLang="ja-JP" sz="1200" kern="1200" dirty="0" err="1" smtClean="0">
                <a:solidFill>
                  <a:schemeClr val="tx1"/>
                </a:solidFill>
                <a:latin typeface="+mn-lt"/>
                <a:ea typeface="+mn-ea"/>
                <a:cs typeface="+mn-cs"/>
              </a:rPr>
              <a:t>v</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n</a:t>
            </a:r>
            <a:r>
              <a:rPr kumimoji="1" lang="en-US" altLang="ja-JP" sz="1200" kern="1200" dirty="0" smtClean="0">
                <a:solidFill>
                  <a:schemeClr val="tx1"/>
                </a:solidFill>
                <a:latin typeface="+mn-lt"/>
                <a:ea typeface="+mn-ea"/>
                <a:cs typeface="+mn-cs"/>
              </a:rPr>
              <a:t>) is the length of this line. The length of this line is related to the vertical axis of the</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histogram. Direction of the line is related to the horizontal axis of the histogram. This part is the sum of the length of this line in the block.</a:t>
            </a:r>
          </a:p>
          <a:p>
            <a:r>
              <a:rPr kumimoji="1" lang="en-US" altLang="ja-JP" sz="1200" kern="1200" dirty="0" smtClean="0">
                <a:solidFill>
                  <a:schemeClr val="tx1"/>
                </a:solidFill>
                <a:latin typeface="+mn-lt"/>
                <a:ea typeface="+mn-ea"/>
                <a:cs typeface="+mn-cs"/>
              </a:rPr>
              <a:t>Because the shape of the histogram are arranged by this process, robust to changes in illumination.</a:t>
            </a:r>
          </a:p>
          <a:p>
            <a:r>
              <a:rPr lang="ja-JP" altLang="en-US" dirty="0" smtClean="0"/>
              <a:t>正規化はこの式を用いて行います。</a:t>
            </a:r>
            <a:r>
              <a:rPr lang="en-US" altLang="ja-JP" dirty="0" err="1" smtClean="0"/>
              <a:t>v(n</a:t>
            </a:r>
            <a:r>
              <a:rPr lang="en-US" altLang="ja-JP" dirty="0" smtClean="0"/>
              <a:t>)</a:t>
            </a:r>
            <a:r>
              <a:rPr lang="ja-JP" altLang="en-US" dirty="0" smtClean="0"/>
              <a:t>はこの線の長さです。この線の長さはヒストグラムの縦軸に、方向はヒストグラムの横軸と関係しています。この部分は、ブロック内のこの線の長さの合計です。</a:t>
            </a:r>
            <a:endParaRPr lang="en-US" altLang="ja-JP" dirty="0" smtClean="0"/>
          </a:p>
          <a:p>
            <a:endParaRPr lang="en-US" altLang="ja-JP" dirty="0" smtClean="0"/>
          </a:p>
          <a:p>
            <a:r>
              <a:rPr lang="ja-JP" altLang="en-US" dirty="0" smtClean="0"/>
              <a:t>この処理でヒストグラムの形状が整えられるため、照明の変化に頑健になります。</a:t>
            </a:r>
            <a:endParaRPr lang="ja-JP" altLang="en-US" dirty="0"/>
          </a:p>
        </p:txBody>
      </p:sp>
      <p:sp>
        <p:nvSpPr>
          <p:cNvPr id="4" name="スライド番号プレースホルダ 3"/>
          <p:cNvSpPr>
            <a:spLocks noGrp="1"/>
          </p:cNvSpPr>
          <p:nvPr>
            <p:ph type="sldNum" sz="quarter" idx="10"/>
          </p:nvPr>
        </p:nvSpPr>
        <p:spPr/>
        <p:txBody>
          <a:bodyPr/>
          <a:lstStyle/>
          <a:p>
            <a:fld id="{778126C3-F439-6E45-944F-D603FE72EE04}" type="slidenum">
              <a:rPr lang="ja-JP" altLang="en-US" smtClean="0"/>
              <a:pPr/>
              <a:t>8</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fontAlgn="base"/>
            <a:r>
              <a:rPr lang="ja-JP" altLang="en-US" dirty="0" smtClean="0"/>
              <a:t>物体の大まかな形状を表現できるという点から、一般物体認識に用いられている。</a:t>
            </a:r>
            <a:endParaRPr lang="en-US" altLang="ja-JP" dirty="0" smtClean="0"/>
          </a:p>
          <a:p>
            <a:pPr fontAlgn="base"/>
            <a:r>
              <a:rPr lang="ja-JP" altLang="en-US" dirty="0" smtClean="0"/>
              <a:t>一般物体認識を行うためには識別器</a:t>
            </a:r>
            <a:r>
              <a:rPr lang="en-US" altLang="ja-JP" dirty="0" smtClean="0"/>
              <a:t>(SVM</a:t>
            </a:r>
            <a:r>
              <a:rPr lang="ja-JP" altLang="en-US" dirty="0" smtClean="0"/>
              <a:t>など</a:t>
            </a:r>
            <a:r>
              <a:rPr lang="en-US" altLang="ja-JP" dirty="0" smtClean="0"/>
              <a:t>)</a:t>
            </a:r>
            <a:r>
              <a:rPr lang="ja-JP" altLang="en-US" dirty="0" smtClean="0"/>
              <a:t>を利用する。</a:t>
            </a:r>
          </a:p>
          <a:p>
            <a:pPr marL="971550" lvl="1" indent="-514350" fontAlgn="base">
              <a:buFont typeface="+mj-lt"/>
              <a:buAutoNum type="arabicPeriod"/>
            </a:pPr>
            <a:r>
              <a:rPr lang="ja-JP" altLang="en-US" dirty="0" smtClean="0"/>
              <a:t>識別器に、</a:t>
            </a:r>
            <a:r>
              <a:rPr lang="en-US" altLang="ja-JP" dirty="0" smtClean="0"/>
              <a:t>HOG</a:t>
            </a:r>
            <a:r>
              <a:rPr lang="ja-JP" altLang="en-US" dirty="0" smtClean="0"/>
              <a:t>特徴量を抽出した正解画像と不正解画像を大量に学習させる。</a:t>
            </a:r>
          </a:p>
          <a:p>
            <a:pPr marL="914400" lvl="1" indent="-514350">
              <a:buFont typeface="+mj-lt"/>
              <a:buAutoNum type="arabicPeriod"/>
            </a:pPr>
            <a:r>
              <a:rPr lang="ja-JP" altLang="en-US" dirty="0" smtClean="0"/>
              <a:t>識別器をスキャンし、検出ウィンドウに人がいるか否かを判定する。</a:t>
            </a:r>
          </a:p>
          <a:p>
            <a:endParaRPr lang="ja-JP" altLang="en-US" dirty="0"/>
          </a:p>
        </p:txBody>
      </p:sp>
      <p:sp>
        <p:nvSpPr>
          <p:cNvPr id="4" name="スライド番号プレースホルダ 3"/>
          <p:cNvSpPr>
            <a:spLocks noGrp="1"/>
          </p:cNvSpPr>
          <p:nvPr>
            <p:ph type="sldNum" sz="quarter" idx="10"/>
          </p:nvPr>
        </p:nvSpPr>
        <p:spPr/>
        <p:txBody>
          <a:bodyPr/>
          <a:lstStyle/>
          <a:p>
            <a:fld id="{3A938DA1-9C06-9442-B275-7A1880760925}" type="slidenum">
              <a:rPr lang="ja-JP" altLang="en-US" smtClean="0"/>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AF70D61-9268-A949-92BE-55C9F8DFEFCD}" type="datetimeFigureOut">
              <a:rPr lang="ja-JP" altLang="en-US" smtClean="0"/>
              <a:pPr/>
              <a:t>12.7.26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D4F38858-13AD-3A40-BA0A-2BBAA2DA44E2}"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70D61-9268-A949-92BE-55C9F8DFEFCD}" type="datetimeFigureOut">
              <a:rPr lang="ja-JP" altLang="en-US" smtClean="0"/>
              <a:pPr/>
              <a:t>12.7.26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38858-13AD-3A40-BA0A-2BBAA2DA44E2}"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__1.bin"/><Relationship Id="rId5" Type="http://schemas.openxmlformats.org/officeDocument/2006/relationships/oleObject" Target="../embeddings/Microsoft___2.bin"/><Relationship Id="rId6" Type="http://schemas.openxmlformats.org/officeDocument/2006/relationships/oleObject" Target="../embeddings/Microsoft___3.bin"/><Relationship Id="rId7"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7.png"/><Relationship Id="rId5" Type="http://schemas.openxmlformats.org/officeDocument/2006/relationships/oleObject" Target="../embeddings/Microsoft___4.bin"/><Relationship Id="rId6" Type="http://schemas.openxmlformats.org/officeDocument/2006/relationships/oleObject" Target="../embeddings/Microsoft___5.bin"/><Relationship Id="rId7" Type="http://schemas.openxmlformats.org/officeDocument/2006/relationships/image" Target="../media/image8.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Microsoft___6.bin"/><Relationship Id="rId5" Type="http://schemas.openxmlformats.org/officeDocument/2006/relationships/image" Target="../media/image10.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Microsoft___7.bin"/><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lang="en-US" altLang="ja-JP" b="1" dirty="0" smtClean="0"/>
              <a:t>Histograms of Oriented </a:t>
            </a:r>
            <a:r>
              <a:rPr lang="en-US" altLang="ja-JP" b="1" dirty="0" err="1" smtClean="0"/>
              <a:t>Gradients(HOG</a:t>
            </a:r>
            <a:r>
              <a:rPr lang="en-US" altLang="ja-JP" b="1" dirty="0" smtClean="0"/>
              <a:t>)</a:t>
            </a:r>
            <a:endParaRPr lang="ja-JP" altLang="en-US" dirty="0"/>
          </a:p>
        </p:txBody>
      </p:sp>
      <p:sp>
        <p:nvSpPr>
          <p:cNvPr id="7" name="サブタイトル 6"/>
          <p:cNvSpPr>
            <a:spLocks noGrp="1"/>
          </p:cNvSpPr>
          <p:nvPr>
            <p:ph type="subTitle" idx="1"/>
          </p:nvPr>
        </p:nvSpPr>
        <p:spPr/>
        <p:txBody>
          <a:bodyPr/>
          <a:lstStyle/>
          <a:p>
            <a:r>
              <a:rPr lang="en-US" altLang="ja-JP" dirty="0" err="1" smtClean="0">
                <a:solidFill>
                  <a:schemeClr val="tx2"/>
                </a:solidFill>
              </a:rPr>
              <a:t>Taichiro</a:t>
            </a:r>
            <a:r>
              <a:rPr lang="en-US" altLang="ja-JP" dirty="0" smtClean="0">
                <a:solidFill>
                  <a:schemeClr val="tx2"/>
                </a:solidFill>
              </a:rPr>
              <a:t> TOKUMORI</a:t>
            </a:r>
            <a:endParaRPr lang="ja-JP" altLang="en-US" dirty="0" smtClean="0">
              <a:solidFill>
                <a:schemeClr val="tx2"/>
              </a:solidFill>
            </a:endParaRPr>
          </a:p>
          <a:p>
            <a:r>
              <a:rPr lang="en-US" altLang="ja-JP" dirty="0" smtClean="0">
                <a:solidFill>
                  <a:schemeClr val="tx2"/>
                </a:solidFill>
              </a:rPr>
              <a:t>Motoki ISA</a:t>
            </a:r>
            <a:endParaRPr lang="ja-JP" altLang="en-US" dirty="0" smtClean="0">
              <a:solidFill>
                <a:schemeClr val="tx2"/>
              </a:solidFill>
            </a:endParaRPr>
          </a:p>
          <a:p>
            <a:r>
              <a:rPr lang="en-US" altLang="ja-JP" dirty="0" err="1" smtClean="0"/>
              <a:t>Shoshi</a:t>
            </a:r>
            <a:r>
              <a:rPr lang="en-US" altLang="ja-JP" dirty="0" smtClean="0"/>
              <a:t> TAMAKI</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 of using HOG</a:t>
            </a:r>
            <a:endParaRPr lang="ja-JP" altLang="en-US" dirty="0"/>
          </a:p>
        </p:txBody>
      </p:sp>
      <p:sp>
        <p:nvSpPr>
          <p:cNvPr id="3" name="コンテンツ プレースホルダ 2"/>
          <p:cNvSpPr>
            <a:spLocks noGrp="1"/>
          </p:cNvSpPr>
          <p:nvPr>
            <p:ph idx="1"/>
          </p:nvPr>
        </p:nvSpPr>
        <p:spPr/>
        <p:txBody>
          <a:bodyPr/>
          <a:lstStyle/>
          <a:p>
            <a:pPr fontAlgn="base"/>
            <a:r>
              <a:rPr lang="en-US" altLang="ja-JP" dirty="0" smtClean="0"/>
              <a:t>HOG can represent a rough shape of the object, so that it has been used for general object recognition, such as people or cars.</a:t>
            </a:r>
          </a:p>
          <a:p>
            <a:pPr fontAlgn="base"/>
            <a:r>
              <a:rPr lang="en-US" altLang="ja-JP" dirty="0" smtClean="0"/>
              <a:t>In order to achieve the general object recognition, the classifier (</a:t>
            </a:r>
            <a:r>
              <a:rPr lang="en-US" altLang="ja-JP" dirty="0" err="1" smtClean="0"/>
              <a:t>eg</a:t>
            </a:r>
            <a:r>
              <a:rPr lang="en-US" altLang="ja-JP" dirty="0" smtClean="0"/>
              <a:t> SVM) is be used.</a:t>
            </a:r>
          </a:p>
          <a:p>
            <a:pPr marL="914400" lvl="1" indent="-514350" fontAlgn="base">
              <a:buFont typeface="+mj-lt"/>
              <a:buAutoNum type="arabicPeriod"/>
            </a:pPr>
            <a:r>
              <a:rPr lang="en-US" altLang="ja-JP" dirty="0" smtClean="0"/>
              <a:t>To teach the classifier, the correct image and the incorrect image.</a:t>
            </a:r>
          </a:p>
          <a:p>
            <a:pPr marL="914400" lvl="1" indent="-514350" fontAlgn="base">
              <a:buFont typeface="+mj-lt"/>
              <a:buAutoNum type="arabicPeriod"/>
            </a:pPr>
            <a:r>
              <a:rPr lang="en-US" altLang="ja-JP" dirty="0" smtClean="0"/>
              <a:t>Scan the classifier to determine whether there are people in the detection window.</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SVM success</a:t>
            </a:r>
            <a:endParaRPr lang="ja-JP" altLang="en-US" dirty="0"/>
          </a:p>
        </p:txBody>
      </p:sp>
      <p:sp>
        <p:nvSpPr>
          <p:cNvPr id="3" name="コンテンツ プレースホルダ 2"/>
          <p:cNvSpPr>
            <a:spLocks noGrp="1"/>
          </p:cNvSpPr>
          <p:nvPr>
            <p:ph idx="1"/>
          </p:nvPr>
        </p:nvSpPr>
        <p:spPr/>
        <p:txBody>
          <a:bodyPr/>
          <a:lstStyle/>
          <a:p>
            <a:pPr>
              <a:buNone/>
            </a:pPr>
            <a:r>
              <a:rPr lang="ja-JP" altLang="en-US" dirty="0" smtClean="0"/>
              <a:t>　　</a:t>
            </a:r>
            <a:r>
              <a:rPr lang="en-US" altLang="ja-JP" dirty="0" smtClean="0"/>
              <a:t>SVM divides space into two domains according to a teacher signal.</a:t>
            </a:r>
          </a:p>
          <a:p>
            <a:pPr>
              <a:buNone/>
            </a:pPr>
            <a:r>
              <a:rPr lang="ja-JP" altLang="en-US" dirty="0" smtClean="0"/>
              <a:t>　　</a:t>
            </a:r>
            <a:r>
              <a:rPr lang="en-US" altLang="ja-JP" dirty="0" smtClean="0"/>
              <a:t>New examples are predicted to belong to a category based on which side of the gap domain.</a:t>
            </a:r>
            <a:endParaRPr lang="ja-JP" altLang="en-US" dirty="0" smtClean="0"/>
          </a:p>
          <a:p>
            <a:endParaRPr lang="ja-JP" altLang="en-US" dirty="0"/>
          </a:p>
        </p:txBody>
      </p:sp>
      <p:pic>
        <p:nvPicPr>
          <p:cNvPr id="4" name="コンテンツ プレースホルダ 3" descr="svm1.jpg"/>
          <p:cNvPicPr>
            <a:picLocks noChangeAspect="1"/>
          </p:cNvPicPr>
          <p:nvPr/>
        </p:nvPicPr>
        <p:blipFill>
          <a:blip r:embed="rId2"/>
          <a:srcRect l="-40664" r="-40664"/>
          <a:stretch>
            <a:fillRect/>
          </a:stretch>
        </p:blipFill>
        <p:spPr>
          <a:xfrm>
            <a:off x="3048000" y="3730199"/>
            <a:ext cx="5410200" cy="297540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SVM success</a:t>
            </a:r>
            <a:endParaRPr lang="ja-JP" altLang="en-US" dirty="0"/>
          </a:p>
        </p:txBody>
      </p:sp>
      <p:sp>
        <p:nvSpPr>
          <p:cNvPr id="3" name="コンテンツ プレースホルダ 2"/>
          <p:cNvSpPr>
            <a:spLocks noGrp="1"/>
          </p:cNvSpPr>
          <p:nvPr>
            <p:ph idx="1"/>
          </p:nvPr>
        </p:nvSpPr>
        <p:spPr/>
        <p:txBody>
          <a:bodyPr/>
          <a:lstStyle/>
          <a:p>
            <a:pPr>
              <a:buNone/>
            </a:pPr>
            <a:r>
              <a:rPr lang="ja-JP" altLang="en-US" dirty="0" smtClean="0"/>
              <a:t>　　</a:t>
            </a:r>
            <a:r>
              <a:rPr lang="en-US" altLang="ja-JP" dirty="0" smtClean="0"/>
              <a:t>SVM divides space into two domains according to a teacher signal.</a:t>
            </a:r>
          </a:p>
          <a:p>
            <a:pPr>
              <a:buNone/>
            </a:pPr>
            <a:r>
              <a:rPr lang="ja-JP" altLang="en-US" dirty="0" smtClean="0"/>
              <a:t>　　</a:t>
            </a:r>
            <a:r>
              <a:rPr lang="en-US" altLang="ja-JP" dirty="0" smtClean="0"/>
              <a:t>New examples are predicted to belong to a category based on which side of the gap domain.</a:t>
            </a:r>
            <a:endParaRPr lang="ja-JP" altLang="en-US" dirty="0" smtClean="0"/>
          </a:p>
          <a:p>
            <a:endParaRPr lang="ja-JP" altLang="en-US" dirty="0"/>
          </a:p>
        </p:txBody>
      </p:sp>
      <p:pic>
        <p:nvPicPr>
          <p:cNvPr id="5" name="コンテンツ プレースホルダ 3" descr="svm2.jpg"/>
          <p:cNvPicPr>
            <a:picLocks noChangeAspect="1"/>
          </p:cNvPicPr>
          <p:nvPr/>
        </p:nvPicPr>
        <p:blipFill>
          <a:blip r:embed="rId2"/>
          <a:srcRect l="-41926" r="-41926"/>
          <a:stretch>
            <a:fillRect/>
          </a:stretch>
        </p:blipFill>
        <p:spPr>
          <a:xfrm>
            <a:off x="3116904" y="3810000"/>
            <a:ext cx="5265096" cy="2895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SVM success</a:t>
            </a:r>
            <a:endParaRPr lang="ja-JP" altLang="en-US" dirty="0"/>
          </a:p>
        </p:txBody>
      </p:sp>
      <p:pic>
        <p:nvPicPr>
          <p:cNvPr id="4" name="コンテンツ プレースホルダ 3" descr="svm2.jpg"/>
          <p:cNvPicPr>
            <a:picLocks noGrp="1" noChangeAspect="1"/>
          </p:cNvPicPr>
          <p:nvPr>
            <p:ph idx="1"/>
          </p:nvPr>
        </p:nvPicPr>
        <p:blipFill>
          <a:blip r:embed="rId2"/>
          <a:srcRect l="-41926" r="-41926"/>
          <a:stretch>
            <a:fillRect/>
          </a:stretch>
        </p:blip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endParaRPr lang="ja-JP" altLang="en-US" dirty="0"/>
          </a:p>
        </p:txBody>
      </p:sp>
      <p:sp>
        <p:nvSpPr>
          <p:cNvPr id="5" name="コンテンツ プレースホルダ 4"/>
          <p:cNvSpPr>
            <a:spLocks noGrp="1"/>
          </p:cNvSpPr>
          <p:nvPr>
            <p:ph idx="1"/>
          </p:nvPr>
        </p:nvSpPr>
        <p:spPr/>
        <p:txBody>
          <a:bodyPr/>
          <a:lstStyle/>
          <a:p>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t>What is HOG!?</a:t>
            </a:r>
            <a:r>
              <a:rPr lang="ja-JP" altLang="en-US" dirty="0" smtClean="0"/>
              <a:t/>
            </a:r>
            <a:br>
              <a:rPr lang="ja-JP" altLang="en-US" dirty="0" smtClean="0"/>
            </a:br>
            <a:r>
              <a:rPr lang="en-US" altLang="ja-JP" b="1" dirty="0" smtClean="0"/>
              <a:t>(Histograms of Oriented Gradients)</a:t>
            </a:r>
            <a:endParaRPr lang="ja-JP" altLang="en-US" dirty="0"/>
          </a:p>
        </p:txBody>
      </p:sp>
      <p:sp>
        <p:nvSpPr>
          <p:cNvPr id="3" name="コンテンツ プレースホルダ 2"/>
          <p:cNvSpPr>
            <a:spLocks noGrp="1"/>
          </p:cNvSpPr>
          <p:nvPr>
            <p:ph idx="1"/>
          </p:nvPr>
        </p:nvSpPr>
        <p:spPr>
          <a:xfrm>
            <a:off x="457200" y="1600200"/>
            <a:ext cx="7848600" cy="4525963"/>
          </a:xfrm>
        </p:spPr>
        <p:txBody>
          <a:bodyPr/>
          <a:lstStyle/>
          <a:p>
            <a:pPr>
              <a:buNone/>
            </a:pPr>
            <a:r>
              <a:rPr lang="ja-JP" altLang="en-US" dirty="0" smtClean="0"/>
              <a:t>　　</a:t>
            </a:r>
            <a:r>
              <a:rPr lang="en-US" altLang="ja-JP" dirty="0" smtClean="0"/>
              <a:t>HOG is an edge orientation histograms </a:t>
            </a:r>
            <a:r>
              <a:rPr lang="ja-JP" altLang="en-US" dirty="0" smtClean="0"/>
              <a:t/>
            </a:r>
            <a:br>
              <a:rPr lang="ja-JP" altLang="en-US" dirty="0" smtClean="0"/>
            </a:br>
            <a:r>
              <a:rPr lang="en-US" altLang="ja-JP" dirty="0" smtClean="0"/>
              <a:t>based on the orientation of the gradient</a:t>
            </a:r>
            <a:r>
              <a:rPr lang="ja-JP" altLang="en-US" dirty="0" smtClean="0"/>
              <a:t/>
            </a:r>
            <a:br>
              <a:rPr lang="ja-JP" altLang="en-US" dirty="0" smtClean="0"/>
            </a:br>
            <a:r>
              <a:rPr lang="en-US" altLang="ja-JP" dirty="0" smtClean="0"/>
              <a:t>in localized region that is called cells. </a:t>
            </a:r>
            <a:r>
              <a:rPr lang="ja-JP" altLang="en-US" dirty="0" smtClean="0"/>
              <a:t>　　</a:t>
            </a:r>
            <a:br>
              <a:rPr lang="ja-JP" altLang="en-US" dirty="0" smtClean="0"/>
            </a:br>
            <a:r>
              <a:rPr lang="ja-JP" altLang="en-US" dirty="0" smtClean="0"/>
              <a:t>　</a:t>
            </a:r>
            <a:r>
              <a:rPr lang="en-US" altLang="ja-JP" dirty="0" smtClean="0"/>
              <a:t>Therefore, it is easy to express the rough</a:t>
            </a:r>
            <a:r>
              <a:rPr lang="ja-JP" altLang="en-US" dirty="0" smtClean="0"/>
              <a:t/>
            </a:r>
            <a:br>
              <a:rPr lang="ja-JP" altLang="en-US" dirty="0" smtClean="0"/>
            </a:br>
            <a:r>
              <a:rPr lang="en-US" altLang="ja-JP" dirty="0" smtClean="0"/>
              <a:t>shape of the object and is robust to variations in geometry and illumination changes. </a:t>
            </a:r>
            <a:r>
              <a:rPr lang="ja-JP" altLang="en-US" dirty="0" smtClean="0"/>
              <a:t/>
            </a:r>
            <a:br>
              <a:rPr lang="ja-JP" altLang="en-US" dirty="0" smtClean="0"/>
            </a:br>
            <a:r>
              <a:rPr lang="ja-JP" altLang="en-US" dirty="0" smtClean="0"/>
              <a:t>　</a:t>
            </a:r>
            <a:r>
              <a:rPr lang="en-US" altLang="ja-JP" dirty="0" smtClean="0"/>
              <a:t>On the other hand, rotation and scale changes are not supported.</a:t>
            </a: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HOG image</a:t>
            </a:r>
            <a:endParaRPr lang="ja-JP" altLang="en-US" dirty="0"/>
          </a:p>
        </p:txBody>
      </p:sp>
      <p:sp>
        <p:nvSpPr>
          <p:cNvPr id="3" name="コンテンツ プレースホルダ 2"/>
          <p:cNvSpPr>
            <a:spLocks noGrp="1"/>
          </p:cNvSpPr>
          <p:nvPr>
            <p:ph idx="1"/>
          </p:nvPr>
        </p:nvSpPr>
        <p:spPr/>
        <p:txBody>
          <a:bodyPr/>
          <a:lstStyle/>
          <a:p>
            <a:endParaRPr lang="ja-JP" altLang="en-US"/>
          </a:p>
        </p:txBody>
      </p:sp>
      <p:pic>
        <p:nvPicPr>
          <p:cNvPr id="4" name="図 3" descr="スクリーンショット（2011-12-23 18.48.44）.png"/>
          <p:cNvPicPr>
            <a:picLocks noChangeAspect="1"/>
          </p:cNvPicPr>
          <p:nvPr/>
        </p:nvPicPr>
        <p:blipFill>
          <a:blip r:embed="rId2"/>
          <a:stretch>
            <a:fillRect/>
          </a:stretch>
        </p:blipFill>
        <p:spPr>
          <a:xfrm>
            <a:off x="1828800" y="1600200"/>
            <a:ext cx="5743511" cy="5029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HOG feature extraction algorithm</a:t>
            </a:r>
            <a:endParaRPr lang="ja-JP" altLang="en-US" dirty="0"/>
          </a:p>
        </p:txBody>
      </p:sp>
      <p:sp>
        <p:nvSpPr>
          <p:cNvPr id="3" name="コンテンツ プレースホルダ 2"/>
          <p:cNvSpPr>
            <a:spLocks noGrp="1"/>
          </p:cNvSpPr>
          <p:nvPr>
            <p:ph idx="1"/>
          </p:nvPr>
        </p:nvSpPr>
        <p:spPr>
          <a:xfrm>
            <a:off x="457200" y="1600203"/>
            <a:ext cx="8229600" cy="4525963"/>
          </a:xfrm>
        </p:spPr>
        <p:txBody>
          <a:bodyPr>
            <a:normAutofit fontScale="92500"/>
          </a:bodyPr>
          <a:lstStyle/>
          <a:p>
            <a:pPr marL="550926" indent="-514350">
              <a:buFont typeface="+mj-lt"/>
              <a:buAutoNum type="arabicPeriod"/>
            </a:pPr>
            <a:r>
              <a:rPr lang="en-US" altLang="ja-JP" dirty="0" smtClean="0"/>
              <a:t>The color image is converted to grayscale</a:t>
            </a:r>
          </a:p>
          <a:p>
            <a:pPr marL="550926" indent="-514350">
              <a:buFont typeface="+mj-lt"/>
              <a:buAutoNum type="arabicPeriod"/>
            </a:pPr>
            <a:r>
              <a:rPr lang="en-US" altLang="ja-JP" dirty="0" smtClean="0"/>
              <a:t>the luminance gradient  is calculated at each pixel</a:t>
            </a:r>
          </a:p>
          <a:p>
            <a:pPr marL="550926" indent="-514350">
              <a:buFont typeface="+mj-lt"/>
              <a:buAutoNum type="arabicPeriod"/>
            </a:pPr>
            <a:r>
              <a:rPr lang="en-US" altLang="ja-JP" dirty="0" smtClean="0"/>
              <a:t>To create a histogram of gradient  </a:t>
            </a:r>
            <a:r>
              <a:rPr lang="en-US" altLang="ja-JP" sz="3200" dirty="0" smtClean="0"/>
              <a:t>orientations </a:t>
            </a:r>
            <a:r>
              <a:rPr lang="en-US" altLang="ja-JP" dirty="0" smtClean="0"/>
              <a:t>for each cell.</a:t>
            </a:r>
          </a:p>
          <a:p>
            <a:pPr marL="852678" lvl="1" indent="-514350"/>
            <a:r>
              <a:rPr lang="en-US" altLang="ja-JP" dirty="0" smtClean="0"/>
              <a:t>Feature quantity becomes robust to changes of form</a:t>
            </a:r>
          </a:p>
          <a:p>
            <a:pPr marL="550926" indent="-514350">
              <a:buFont typeface="+mj-lt"/>
              <a:buAutoNum type="arabicPeriod"/>
            </a:pPr>
            <a:r>
              <a:rPr lang="en-US" altLang="ja-JP" dirty="0" smtClean="0"/>
              <a:t>Normalization and Descriptor Blocks</a:t>
            </a:r>
          </a:p>
          <a:p>
            <a:pPr marL="852678" lvl="1" indent="-514350"/>
            <a:r>
              <a:rPr lang="en-US" altLang="ja-JP" dirty="0" smtClean="0"/>
              <a:t>Feature quantity becomes robust to changes in illumination</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7924800" cy="1143000"/>
          </a:xfrm>
          <a:noFill/>
        </p:spPr>
        <p:txBody>
          <a:bodyPr>
            <a:normAutofit fontScale="90000"/>
          </a:bodyPr>
          <a:lstStyle/>
          <a:p>
            <a:r>
              <a:rPr lang="en-US" altLang="ja-JP" dirty="0" smtClean="0"/>
              <a:t>HOG feature extraction algorithm(1)</a:t>
            </a:r>
            <a:endParaRPr lang="ja-JP" altLang="en-US" dirty="0"/>
          </a:p>
        </p:txBody>
      </p:sp>
      <p:sp>
        <p:nvSpPr>
          <p:cNvPr id="3" name="コンテンツ プレースホルダ 2"/>
          <p:cNvSpPr>
            <a:spLocks noGrp="1"/>
          </p:cNvSpPr>
          <p:nvPr>
            <p:ph idx="1"/>
          </p:nvPr>
        </p:nvSpPr>
        <p:spPr>
          <a:xfrm>
            <a:off x="457200" y="1600203"/>
            <a:ext cx="8534400" cy="4525963"/>
          </a:xfrm>
        </p:spPr>
        <p:txBody>
          <a:bodyPr/>
          <a:lstStyle/>
          <a:p>
            <a:pPr marL="550926" indent="-514350">
              <a:buNone/>
            </a:pPr>
            <a:r>
              <a:rPr lang="en-US" altLang="ja-JP" sz="2400" dirty="0" smtClean="0"/>
              <a:t>2.	The luminance gradient is calculated at each pixel</a:t>
            </a:r>
          </a:p>
          <a:p>
            <a:pPr marL="852678" lvl="1" indent="-514350"/>
            <a:r>
              <a:rPr lang="en-US" altLang="ja-JP" sz="2200" dirty="0" smtClean="0"/>
              <a:t>The luminance gradient is a vector with magnitude </a:t>
            </a:r>
            <a:r>
              <a:rPr lang="en-US" altLang="ja-JP" sz="2200" dirty="0" err="1" smtClean="0"/>
              <a:t>m</a:t>
            </a:r>
            <a:r>
              <a:rPr lang="en-US" altLang="ja-JP" sz="2200" dirty="0" smtClean="0"/>
              <a:t> and </a:t>
            </a:r>
            <a:r>
              <a:rPr lang="en-US" altLang="ja-JP" sz="2400" dirty="0" smtClean="0"/>
              <a:t>orientation </a:t>
            </a:r>
            <a:r>
              <a:rPr lang="en-US" altLang="ja-JP" sz="2200" dirty="0" err="1" smtClean="0"/>
              <a:t>θ</a:t>
            </a:r>
            <a:r>
              <a:rPr lang="en-US" altLang="ja-JP" sz="2200" dirty="0" smtClean="0"/>
              <a:t> represented by the change in the luminance.</a:t>
            </a:r>
            <a:endParaRPr lang="ja-JP" altLang="en-US" sz="2200" dirty="0"/>
          </a:p>
        </p:txBody>
      </p:sp>
      <p:graphicFrame>
        <p:nvGraphicFramePr>
          <p:cNvPr id="4" name="オブジェクト 3"/>
          <p:cNvGraphicFramePr>
            <a:graphicFrameLocks noChangeAspect="1"/>
          </p:cNvGraphicFramePr>
          <p:nvPr/>
        </p:nvGraphicFramePr>
        <p:xfrm>
          <a:off x="47627" y="3048001"/>
          <a:ext cx="8766175" cy="814388"/>
        </p:xfrm>
        <a:graphic>
          <a:graphicData uri="http://schemas.openxmlformats.org/presentationml/2006/ole">
            <p:oleObj spid="_x0000_s8194" name="数式" r:id="rId4" imgW="3822700" imgH="254000" progId="Equation.3">
              <p:embed/>
            </p:oleObj>
          </a:graphicData>
        </a:graphic>
      </p:graphicFrame>
      <p:graphicFrame>
        <p:nvGraphicFramePr>
          <p:cNvPr id="5" name="オブジェクト 4"/>
          <p:cNvGraphicFramePr>
            <a:graphicFrameLocks noChangeAspect="1"/>
          </p:cNvGraphicFramePr>
          <p:nvPr/>
        </p:nvGraphicFramePr>
        <p:xfrm>
          <a:off x="19050" y="3962401"/>
          <a:ext cx="6153150" cy="1011239"/>
        </p:xfrm>
        <a:graphic>
          <a:graphicData uri="http://schemas.openxmlformats.org/presentationml/2006/ole">
            <p:oleObj spid="_x0000_s8195" name="数式" r:id="rId5" imgW="2349500" imgH="444500" progId="Equation.3">
              <p:embed/>
            </p:oleObj>
          </a:graphicData>
        </a:graphic>
      </p:graphicFrame>
      <p:sp>
        <p:nvSpPr>
          <p:cNvPr id="7" name="テキスト ボックス 6"/>
          <p:cNvSpPr txBox="1"/>
          <p:nvPr/>
        </p:nvSpPr>
        <p:spPr>
          <a:xfrm>
            <a:off x="1143000" y="6107668"/>
            <a:ext cx="3733800" cy="369332"/>
          </a:xfrm>
          <a:prstGeom prst="rect">
            <a:avLst/>
          </a:prstGeom>
          <a:noFill/>
        </p:spPr>
        <p:txBody>
          <a:bodyPr wrap="square" rtlCol="0">
            <a:spAutoFit/>
          </a:bodyPr>
          <a:lstStyle/>
          <a:p>
            <a:r>
              <a:rPr lang="en-US" altLang="ja-JP" dirty="0" smtClean="0"/>
              <a:t>※L is the luminance value of pixel</a:t>
            </a:r>
            <a:endParaRPr kumimoji="1" lang="ja-JP" altLang="en-US" dirty="0"/>
          </a:p>
        </p:txBody>
      </p:sp>
      <p:graphicFrame>
        <p:nvGraphicFramePr>
          <p:cNvPr id="9" name="オブジェクト 8"/>
          <p:cNvGraphicFramePr>
            <a:graphicFrameLocks noChangeAspect="1"/>
          </p:cNvGraphicFramePr>
          <p:nvPr/>
        </p:nvGraphicFramePr>
        <p:xfrm>
          <a:off x="1371600" y="5029200"/>
          <a:ext cx="2171700" cy="965200"/>
        </p:xfrm>
        <a:graphic>
          <a:graphicData uri="http://schemas.openxmlformats.org/presentationml/2006/ole">
            <p:oleObj spid="_x0000_s8196" name="数式" r:id="rId6" imgW="800100" imgH="355600" progId="Equation.3">
              <p:embed/>
            </p:oleObj>
          </a:graphicData>
        </a:graphic>
      </p:graphicFrame>
      <p:pic>
        <p:nvPicPr>
          <p:cNvPr id="12" name="図 11"/>
          <p:cNvPicPr>
            <a:picLocks noChangeAspect="1"/>
          </p:cNvPicPr>
          <p:nvPr/>
        </p:nvPicPr>
        <p:blipFill>
          <a:blip r:embed="rId7"/>
          <a:stretch>
            <a:fillRect/>
          </a:stretch>
        </p:blipFill>
        <p:spPr>
          <a:xfrm>
            <a:off x="6172200" y="3886200"/>
            <a:ext cx="2829190" cy="2819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295401"/>
            <a:ext cx="8686800" cy="4525963"/>
          </a:xfrm>
        </p:spPr>
        <p:txBody>
          <a:bodyPr/>
          <a:lstStyle/>
          <a:p>
            <a:pPr marL="550926" indent="-514350">
              <a:buNone/>
            </a:pPr>
            <a:r>
              <a:rPr lang="en-US" altLang="ja-JP" sz="2600" dirty="0" smtClean="0"/>
              <a:t>3.	To create a histogram of gradient orientations  for each cell(5×5pixel) using the gradient magnitude    and orientation of the calculated.</a:t>
            </a:r>
          </a:p>
          <a:p>
            <a:pPr marL="852678" lvl="1" indent="-514350"/>
            <a:r>
              <a:rPr lang="en-US" altLang="ja-JP" sz="2200" dirty="0" smtClean="0"/>
              <a:t>The orientation bins are evenly spaced over 0°– 180° and are provided by nine of 20°. </a:t>
            </a:r>
            <a:r>
              <a:rPr lang="en-US" altLang="ja-JP" sz="2400" dirty="0" smtClean="0"/>
              <a:t>By adding the magnitude of the luminance</a:t>
            </a:r>
            <a:r>
              <a:rPr lang="ja-JP" altLang="en-US" sz="2400" dirty="0" smtClean="0"/>
              <a:t> </a:t>
            </a:r>
            <a:r>
              <a:rPr lang="en-US" altLang="ja-JP" sz="2400" dirty="0" smtClean="0"/>
              <a:t>gradient for each orientation, generation a histogram.</a:t>
            </a:r>
            <a:endParaRPr lang="ja-JP" altLang="en-US" sz="2200" dirty="0"/>
          </a:p>
        </p:txBody>
      </p:sp>
      <p:sp>
        <p:nvSpPr>
          <p:cNvPr id="2" name="タイトル 1"/>
          <p:cNvSpPr>
            <a:spLocks noGrp="1"/>
          </p:cNvSpPr>
          <p:nvPr>
            <p:ph type="title"/>
          </p:nvPr>
        </p:nvSpPr>
        <p:spPr>
          <a:xfrm>
            <a:off x="457201" y="274639"/>
            <a:ext cx="7950200" cy="1143000"/>
          </a:xfrm>
          <a:noFill/>
        </p:spPr>
        <p:txBody>
          <a:bodyPr>
            <a:normAutofit fontScale="90000"/>
          </a:bodyPr>
          <a:lstStyle/>
          <a:p>
            <a:r>
              <a:rPr lang="en-US" altLang="ja-JP" dirty="0" smtClean="0"/>
              <a:t>HOG feature extraction algorithm(2)</a:t>
            </a:r>
            <a:endParaRPr lang="ja-JP" altLang="en-US" dirty="0"/>
          </a:p>
        </p:txBody>
      </p:sp>
      <p:pic>
        <p:nvPicPr>
          <p:cNvPr id="4" name="図 3" descr="スクリーンショット（2011-12-23 19.24.31）.png"/>
          <p:cNvPicPr>
            <a:picLocks noChangeAspect="1"/>
          </p:cNvPicPr>
          <p:nvPr/>
        </p:nvPicPr>
        <p:blipFill>
          <a:blip r:embed="rId4"/>
          <a:stretch>
            <a:fillRect/>
          </a:stretch>
        </p:blipFill>
        <p:spPr>
          <a:xfrm>
            <a:off x="76201" y="4114801"/>
            <a:ext cx="3606800" cy="2705100"/>
          </a:xfrm>
          <a:prstGeom prst="rect">
            <a:avLst/>
          </a:prstGeom>
        </p:spPr>
      </p:pic>
      <p:sp>
        <p:nvSpPr>
          <p:cNvPr id="6" name="右矢印 5"/>
          <p:cNvSpPr/>
          <p:nvPr/>
        </p:nvSpPr>
        <p:spPr>
          <a:xfrm>
            <a:off x="4267199" y="5715000"/>
            <a:ext cx="1371603" cy="838200"/>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55298" name="Object 2"/>
          <p:cNvGraphicFramePr>
            <a:graphicFrameLocks noChangeAspect="1"/>
          </p:cNvGraphicFramePr>
          <p:nvPr/>
        </p:nvGraphicFramePr>
        <p:xfrm>
          <a:off x="2057400" y="4686300"/>
          <a:ext cx="1543050" cy="685800"/>
        </p:xfrm>
        <a:graphic>
          <a:graphicData uri="http://schemas.openxmlformats.org/presentationml/2006/ole">
            <p:oleObj spid="_x0000_s10242" name="数式" r:id="rId5" imgW="800100" imgH="355600" progId="Equation.3">
              <p:embed/>
            </p:oleObj>
          </a:graphicData>
        </a:graphic>
      </p:graphicFrame>
      <p:graphicFrame>
        <p:nvGraphicFramePr>
          <p:cNvPr id="55299" name="Object 3"/>
          <p:cNvGraphicFramePr>
            <a:graphicFrameLocks noChangeAspect="1"/>
          </p:cNvGraphicFramePr>
          <p:nvPr/>
        </p:nvGraphicFramePr>
        <p:xfrm>
          <a:off x="3757616" y="4959349"/>
          <a:ext cx="1881187" cy="755651"/>
        </p:xfrm>
        <a:graphic>
          <a:graphicData uri="http://schemas.openxmlformats.org/presentationml/2006/ole">
            <p:oleObj spid="_x0000_s10243" name="数式" r:id="rId6" imgW="977900" imgH="393700" progId="Equation.3">
              <p:embed/>
            </p:oleObj>
          </a:graphicData>
        </a:graphic>
      </p:graphicFrame>
      <p:sp>
        <p:nvSpPr>
          <p:cNvPr id="22" name="テキスト ボックス 21"/>
          <p:cNvSpPr txBox="1"/>
          <p:nvPr/>
        </p:nvSpPr>
        <p:spPr>
          <a:xfrm>
            <a:off x="3657188" y="4572000"/>
            <a:ext cx="2057812" cy="369332"/>
          </a:xfrm>
          <a:prstGeom prst="rect">
            <a:avLst/>
          </a:prstGeom>
          <a:noFill/>
        </p:spPr>
        <p:txBody>
          <a:bodyPr wrap="none" rtlCol="0">
            <a:spAutoFit/>
          </a:bodyPr>
          <a:lstStyle/>
          <a:p>
            <a:r>
              <a:rPr kumimoji="1" lang="en-US" altLang="ja-JP" dirty="0" smtClean="0"/>
              <a:t>Orientation num is</a:t>
            </a:r>
            <a:endParaRPr kumimoji="1" lang="ja-JP" altLang="en-US" dirty="0"/>
          </a:p>
        </p:txBody>
      </p:sp>
      <p:pic>
        <p:nvPicPr>
          <p:cNvPr id="23" name="図 22"/>
          <p:cNvPicPr>
            <a:picLocks noChangeAspect="1"/>
          </p:cNvPicPr>
          <p:nvPr/>
        </p:nvPicPr>
        <p:blipFill>
          <a:blip r:embed="rId7"/>
          <a:stretch>
            <a:fillRect/>
          </a:stretch>
        </p:blipFill>
        <p:spPr>
          <a:xfrm>
            <a:off x="5755820" y="4749799"/>
            <a:ext cx="3388180" cy="210820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7467600" cy="1092200"/>
          </a:xfrm>
        </p:spPr>
        <p:txBody>
          <a:bodyPr>
            <a:normAutofit fontScale="92500" lnSpcReduction="20000"/>
          </a:bodyPr>
          <a:lstStyle/>
          <a:p>
            <a:pPr marL="550926" indent="-514350">
              <a:buNone/>
            </a:pPr>
            <a:r>
              <a:rPr lang="en-US" altLang="ja-JP" dirty="0" smtClean="0"/>
              <a:t>4.	Normalization and Descriptor Blocks</a:t>
            </a:r>
          </a:p>
          <a:p>
            <a:pPr marL="852678" lvl="1" indent="-514350"/>
            <a:r>
              <a:rPr lang="en-US" altLang="ja-JP" sz="2378" dirty="0" smtClean="0"/>
              <a:t>Normalization is performed using the following equation:</a:t>
            </a:r>
          </a:p>
          <a:p>
            <a:pPr marL="852678" lvl="1" indent="-514350"/>
            <a:endParaRPr lang="en-US" altLang="ja-JP" sz="2378" dirty="0" smtClean="0"/>
          </a:p>
          <a:p>
            <a:pPr marL="852678" lvl="1" indent="-514350"/>
            <a:endParaRPr lang="en-US" altLang="ja-JP" dirty="0" smtClean="0"/>
          </a:p>
          <a:p>
            <a:pPr marL="852678" lvl="1" indent="-514350"/>
            <a:endParaRPr lang="en-US" altLang="ja-JP" dirty="0" smtClean="0"/>
          </a:p>
          <a:p>
            <a:pPr marL="852678" lvl="1" indent="-514350"/>
            <a:endParaRPr lang="en-US" altLang="ja-JP" dirty="0" smtClean="0"/>
          </a:p>
          <a:p>
            <a:pPr marL="852678" lvl="1" indent="-514350"/>
            <a:endParaRPr lang="en-US" altLang="ja-JP" dirty="0" smtClean="0"/>
          </a:p>
          <a:p>
            <a:pPr marL="852678" lvl="1" indent="-514350">
              <a:buNone/>
            </a:pPr>
            <a:endParaRPr lang="en-US" altLang="ja-JP" dirty="0" smtClean="0"/>
          </a:p>
        </p:txBody>
      </p:sp>
      <p:sp>
        <p:nvSpPr>
          <p:cNvPr id="2" name="タイトル 1"/>
          <p:cNvSpPr>
            <a:spLocks noGrp="1"/>
          </p:cNvSpPr>
          <p:nvPr>
            <p:ph type="title"/>
          </p:nvPr>
        </p:nvSpPr>
        <p:spPr>
          <a:xfrm>
            <a:off x="457200" y="274639"/>
            <a:ext cx="8077200" cy="1143000"/>
          </a:xfrm>
          <a:noFill/>
        </p:spPr>
        <p:txBody>
          <a:bodyPr>
            <a:normAutofit fontScale="90000"/>
          </a:bodyPr>
          <a:lstStyle/>
          <a:p>
            <a:r>
              <a:rPr lang="en-US" altLang="ja-JP" dirty="0" smtClean="0"/>
              <a:t>HOG feature extraction algorithm(3)</a:t>
            </a:r>
            <a:endParaRPr lang="ja-JP" altLang="en-US" dirty="0"/>
          </a:p>
        </p:txBody>
      </p:sp>
      <p:graphicFrame>
        <p:nvGraphicFramePr>
          <p:cNvPr id="4" name="オブジェクト 3"/>
          <p:cNvGraphicFramePr>
            <a:graphicFrameLocks noChangeAspect="1"/>
          </p:cNvGraphicFramePr>
          <p:nvPr/>
        </p:nvGraphicFramePr>
        <p:xfrm>
          <a:off x="838200" y="3151187"/>
          <a:ext cx="4251325" cy="2106613"/>
        </p:xfrm>
        <a:graphic>
          <a:graphicData uri="http://schemas.openxmlformats.org/presentationml/2006/ole">
            <p:oleObj spid="_x0000_s12290" name="数式" r:id="rId4" imgW="1384300" imgH="685800" progId="Equation.3">
              <p:embed/>
            </p:oleObj>
          </a:graphicData>
        </a:graphic>
      </p:graphicFrame>
      <p:sp>
        <p:nvSpPr>
          <p:cNvPr id="9" name="コンテンツ プレースホルダ 2"/>
          <p:cNvSpPr txBox="1">
            <a:spLocks/>
          </p:cNvSpPr>
          <p:nvPr/>
        </p:nvSpPr>
        <p:spPr>
          <a:xfrm>
            <a:off x="457200" y="6311901"/>
            <a:ext cx="8686800" cy="546100"/>
          </a:xfrm>
          <a:prstGeom prst="rect">
            <a:avLst/>
          </a:prstGeom>
        </p:spPr>
        <p:txBody>
          <a:bodyPr vert="horz">
            <a:normAutofit fontScale="92500"/>
          </a:bodyPr>
          <a:lstStyle/>
          <a:p>
            <a:pPr marL="852678" lvl="1" indent="-514350" defTabSz="914400">
              <a:spcBef>
                <a:spcPct val="20000"/>
              </a:spcBef>
              <a:buClr>
                <a:schemeClr val="accent1"/>
              </a:buClr>
              <a:buSzPct val="90000"/>
              <a:buFont typeface="Wingdings 2"/>
              <a:buChar char=""/>
            </a:pPr>
            <a:r>
              <a:rPr lang="en-US" altLang="ja-JP" sz="2200" dirty="0" smtClean="0"/>
              <a:t>Block (3 × 3 cell) is performed by moving one cell to the entire region.</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Char char=""/>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Char char=""/>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None/>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正方形/長方形 10"/>
          <p:cNvSpPr/>
          <p:nvPr/>
        </p:nvSpPr>
        <p:spPr>
          <a:xfrm>
            <a:off x="685800" y="5558135"/>
            <a:ext cx="4677482" cy="461665"/>
          </a:xfrm>
          <a:prstGeom prst="rect">
            <a:avLst/>
          </a:prstGeom>
        </p:spPr>
        <p:txBody>
          <a:bodyPr wrap="none">
            <a:spAutoFit/>
          </a:bodyPr>
          <a:lstStyle/>
          <a:p>
            <a:r>
              <a:rPr lang="en-US" altLang="ja-JP" sz="2400" dirty="0" err="1" smtClean="0"/>
              <a:t>v</a:t>
            </a:r>
            <a:r>
              <a:rPr lang="en-US" altLang="ja-JP" sz="2400" dirty="0" smtClean="0"/>
              <a:t> is the </a:t>
            </a:r>
            <a:r>
              <a:rPr lang="en-US" altLang="ja-JP" sz="2400" dirty="0" err="1" smtClean="0"/>
              <a:t>mugnitude</a:t>
            </a:r>
            <a:r>
              <a:rPr lang="en-US" altLang="ja-JP" sz="2400" dirty="0" smtClean="0"/>
              <a:t> of each direction</a:t>
            </a:r>
            <a:endParaRPr lang="ja-JP" altLang="en-US" sz="2400" dirty="0"/>
          </a:p>
        </p:txBody>
      </p:sp>
      <p:pic>
        <p:nvPicPr>
          <p:cNvPr id="12" name="図 11"/>
          <p:cNvPicPr>
            <a:picLocks noChangeAspect="1"/>
          </p:cNvPicPr>
          <p:nvPr/>
        </p:nvPicPr>
        <p:blipFill>
          <a:blip r:embed="rId5"/>
          <a:stretch>
            <a:fillRect/>
          </a:stretch>
        </p:blipFill>
        <p:spPr>
          <a:xfrm>
            <a:off x="5410200" y="2489200"/>
            <a:ext cx="3683000" cy="3911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7467600" cy="1092200"/>
          </a:xfrm>
        </p:spPr>
        <p:txBody>
          <a:bodyPr>
            <a:normAutofit fontScale="92500" lnSpcReduction="20000"/>
          </a:bodyPr>
          <a:lstStyle/>
          <a:p>
            <a:pPr marL="550926" indent="-514350">
              <a:buNone/>
            </a:pPr>
            <a:r>
              <a:rPr lang="en-US" altLang="ja-JP" dirty="0" smtClean="0"/>
              <a:t>4.	Normalization and Descriptor Blocks</a:t>
            </a:r>
          </a:p>
          <a:p>
            <a:pPr marL="852678" lvl="1" indent="-514350"/>
            <a:r>
              <a:rPr lang="en-US" altLang="ja-JP" sz="2378" dirty="0" smtClean="0"/>
              <a:t>Normalization is performed using the following equation:</a:t>
            </a:r>
          </a:p>
          <a:p>
            <a:pPr marL="852678" lvl="1" indent="-514350"/>
            <a:endParaRPr lang="en-US" altLang="ja-JP" sz="2378" dirty="0" smtClean="0"/>
          </a:p>
          <a:p>
            <a:pPr marL="852678" lvl="1" indent="-514350"/>
            <a:endParaRPr lang="en-US" altLang="ja-JP" dirty="0" smtClean="0"/>
          </a:p>
          <a:p>
            <a:pPr marL="852678" lvl="1" indent="-514350"/>
            <a:endParaRPr lang="en-US" altLang="ja-JP" dirty="0" smtClean="0"/>
          </a:p>
          <a:p>
            <a:pPr marL="852678" lvl="1" indent="-514350"/>
            <a:endParaRPr lang="en-US" altLang="ja-JP" dirty="0" smtClean="0"/>
          </a:p>
          <a:p>
            <a:pPr marL="852678" lvl="1" indent="-514350"/>
            <a:endParaRPr lang="en-US" altLang="ja-JP" dirty="0" smtClean="0"/>
          </a:p>
          <a:p>
            <a:pPr marL="852678" lvl="1" indent="-514350">
              <a:buNone/>
            </a:pPr>
            <a:endParaRPr lang="en-US" altLang="ja-JP" dirty="0" smtClean="0"/>
          </a:p>
        </p:txBody>
      </p:sp>
      <p:sp>
        <p:nvSpPr>
          <p:cNvPr id="2" name="タイトル 1"/>
          <p:cNvSpPr>
            <a:spLocks noGrp="1"/>
          </p:cNvSpPr>
          <p:nvPr>
            <p:ph type="title"/>
          </p:nvPr>
        </p:nvSpPr>
        <p:spPr>
          <a:xfrm>
            <a:off x="457200" y="274639"/>
            <a:ext cx="8077200" cy="1143000"/>
          </a:xfrm>
          <a:noFill/>
        </p:spPr>
        <p:txBody>
          <a:bodyPr>
            <a:normAutofit fontScale="90000"/>
          </a:bodyPr>
          <a:lstStyle/>
          <a:p>
            <a:r>
              <a:rPr lang="en-US" altLang="ja-JP" dirty="0" smtClean="0"/>
              <a:t>HOG feature extraction algorithm(3)</a:t>
            </a:r>
            <a:endParaRPr lang="ja-JP" altLang="en-US" dirty="0"/>
          </a:p>
        </p:txBody>
      </p:sp>
      <p:graphicFrame>
        <p:nvGraphicFramePr>
          <p:cNvPr id="4" name="オブジェクト 3"/>
          <p:cNvGraphicFramePr>
            <a:graphicFrameLocks noChangeAspect="1"/>
          </p:cNvGraphicFramePr>
          <p:nvPr/>
        </p:nvGraphicFramePr>
        <p:xfrm>
          <a:off x="838200" y="3151187"/>
          <a:ext cx="4251325" cy="2106613"/>
        </p:xfrm>
        <a:graphic>
          <a:graphicData uri="http://schemas.openxmlformats.org/presentationml/2006/ole">
            <p:oleObj spid="_x0000_s32770" name="数式" r:id="rId4" imgW="1384300" imgH="685800" progId="Equation.3">
              <p:embed/>
            </p:oleObj>
          </a:graphicData>
        </a:graphic>
      </p:graphicFrame>
      <p:sp>
        <p:nvSpPr>
          <p:cNvPr id="9" name="コンテンツ プレースホルダ 2"/>
          <p:cNvSpPr txBox="1">
            <a:spLocks/>
          </p:cNvSpPr>
          <p:nvPr/>
        </p:nvSpPr>
        <p:spPr>
          <a:xfrm>
            <a:off x="457200" y="6311901"/>
            <a:ext cx="8686800" cy="546100"/>
          </a:xfrm>
          <a:prstGeom prst="rect">
            <a:avLst/>
          </a:prstGeom>
        </p:spPr>
        <p:txBody>
          <a:bodyPr vert="horz">
            <a:normAutofit fontScale="92500"/>
          </a:bodyPr>
          <a:lstStyle/>
          <a:p>
            <a:pPr marL="852678" lvl="1" indent="-514350" defTabSz="914400">
              <a:spcBef>
                <a:spcPct val="20000"/>
              </a:spcBef>
              <a:buClr>
                <a:schemeClr val="accent1"/>
              </a:buClr>
              <a:buSzPct val="90000"/>
              <a:buFont typeface="Wingdings 2"/>
              <a:buChar char=""/>
            </a:pPr>
            <a:r>
              <a:rPr lang="en-US" altLang="ja-JP" sz="2200" dirty="0" smtClean="0"/>
              <a:t>Block (3 × 3 cell) is performed by moving one cell to the entire region.</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Char char=""/>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Char char=""/>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852678" marR="0" lvl="1" indent="-514350" algn="l" defTabSz="914400" rtl="0" eaLnBrk="1" fontAlgn="auto" latinLnBrk="0" hangingPunct="1">
              <a:lnSpc>
                <a:spcPct val="100000"/>
              </a:lnSpc>
              <a:spcBef>
                <a:spcPct val="20000"/>
              </a:spcBef>
              <a:spcAft>
                <a:spcPts val="0"/>
              </a:spcAft>
              <a:buClr>
                <a:schemeClr val="accent1"/>
              </a:buClr>
              <a:buSzPct val="90000"/>
              <a:buFont typeface="Wingdings 2"/>
              <a:buNone/>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正方形/長方形 10"/>
          <p:cNvSpPr/>
          <p:nvPr/>
        </p:nvSpPr>
        <p:spPr>
          <a:xfrm>
            <a:off x="685800" y="5558135"/>
            <a:ext cx="4677482" cy="461665"/>
          </a:xfrm>
          <a:prstGeom prst="rect">
            <a:avLst/>
          </a:prstGeom>
        </p:spPr>
        <p:txBody>
          <a:bodyPr wrap="none">
            <a:spAutoFit/>
          </a:bodyPr>
          <a:lstStyle/>
          <a:p>
            <a:r>
              <a:rPr lang="en-US" altLang="ja-JP" sz="2400" dirty="0" err="1" smtClean="0"/>
              <a:t>v</a:t>
            </a:r>
            <a:r>
              <a:rPr lang="en-US" altLang="ja-JP" sz="2400" dirty="0" smtClean="0"/>
              <a:t> is the </a:t>
            </a:r>
            <a:r>
              <a:rPr lang="en-US" altLang="ja-JP" sz="2400" dirty="0" err="1" smtClean="0"/>
              <a:t>mugnitude</a:t>
            </a:r>
            <a:r>
              <a:rPr lang="en-US" altLang="ja-JP" sz="2400" dirty="0" smtClean="0"/>
              <a:t> of each direction</a:t>
            </a:r>
            <a:endParaRPr lang="ja-JP" altLang="en-US" sz="2400" dirty="0"/>
          </a:p>
        </p:txBody>
      </p:sp>
      <p:pic>
        <p:nvPicPr>
          <p:cNvPr id="12" name="図 11"/>
          <p:cNvPicPr>
            <a:picLocks noChangeAspect="1"/>
          </p:cNvPicPr>
          <p:nvPr/>
        </p:nvPicPr>
        <p:blipFill>
          <a:blip r:embed="rId5"/>
          <a:stretch>
            <a:fillRect/>
          </a:stretch>
        </p:blipFill>
        <p:spPr>
          <a:xfrm>
            <a:off x="5410200" y="2514600"/>
            <a:ext cx="3683000" cy="3911600"/>
          </a:xfrm>
          <a:prstGeom prst="rect">
            <a:avLst/>
          </a:prstGeom>
        </p:spPr>
      </p:pic>
      <p:pic>
        <p:nvPicPr>
          <p:cNvPr id="13" name="図 12"/>
          <p:cNvPicPr>
            <a:picLocks noChangeAspect="1"/>
          </p:cNvPicPr>
          <p:nvPr/>
        </p:nvPicPr>
        <p:blipFill>
          <a:blip r:embed="rId6"/>
          <a:stretch>
            <a:fillRect/>
          </a:stretch>
        </p:blipFill>
        <p:spPr>
          <a:xfrm>
            <a:off x="5410200" y="2514600"/>
            <a:ext cx="3670300" cy="3886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HOG image</a:t>
            </a:r>
            <a:endParaRPr lang="ja-JP" altLang="en-US" dirty="0"/>
          </a:p>
        </p:txBody>
      </p:sp>
      <p:sp>
        <p:nvSpPr>
          <p:cNvPr id="3" name="コンテンツ プレースホルダ 2"/>
          <p:cNvSpPr>
            <a:spLocks noGrp="1"/>
          </p:cNvSpPr>
          <p:nvPr>
            <p:ph idx="1"/>
          </p:nvPr>
        </p:nvSpPr>
        <p:spPr/>
        <p:txBody>
          <a:bodyPr/>
          <a:lstStyle/>
          <a:p>
            <a:endParaRPr lang="ja-JP" altLang="en-US"/>
          </a:p>
        </p:txBody>
      </p:sp>
      <p:pic>
        <p:nvPicPr>
          <p:cNvPr id="4" name="図 3" descr="スクリーンショット（2011-12-23 18.48.44）.png"/>
          <p:cNvPicPr>
            <a:picLocks noChangeAspect="1"/>
          </p:cNvPicPr>
          <p:nvPr/>
        </p:nvPicPr>
        <p:blipFill>
          <a:blip r:embed="rId2"/>
          <a:stretch>
            <a:fillRect/>
          </a:stretch>
        </p:blipFill>
        <p:spPr>
          <a:xfrm>
            <a:off x="1828800" y="1600200"/>
            <a:ext cx="5743511" cy="5029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TotalTime>
  <Words>1784</Words>
  <Application>Microsoft Macintosh PowerPoint</Application>
  <PresentationFormat>画面に合わせる (4:3)</PresentationFormat>
  <Paragraphs>88</Paragraphs>
  <Slides>14</Slides>
  <Notes>6</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テーマ</vt:lpstr>
      <vt:lpstr>数式</vt:lpstr>
      <vt:lpstr>Histograms of Oriented Gradients(HOG)</vt:lpstr>
      <vt:lpstr>What is HOG!? (Histograms of Oriented Gradients)</vt:lpstr>
      <vt:lpstr>HOG image</vt:lpstr>
      <vt:lpstr>HOG feature extraction algorithm</vt:lpstr>
      <vt:lpstr>HOG feature extraction algorithm(1)</vt:lpstr>
      <vt:lpstr>HOG feature extraction algorithm(2)</vt:lpstr>
      <vt:lpstr>HOG feature extraction algorithm(3)</vt:lpstr>
      <vt:lpstr>HOG feature extraction algorithm(3)</vt:lpstr>
      <vt:lpstr>HOG image</vt:lpstr>
      <vt:lpstr>Example of using HOG</vt:lpstr>
      <vt:lpstr>SVM success</vt:lpstr>
      <vt:lpstr>SVM success</vt:lpstr>
      <vt:lpstr>SVM success</vt:lpstr>
      <vt:lpstr>DEMO</vt:lpstr>
    </vt:vector>
  </TitlesOfParts>
  <Company>琉球大学</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琉大 情報</dc:creator>
  <cp:lastModifiedBy>琉大 情報</cp:lastModifiedBy>
  <cp:revision>13</cp:revision>
  <dcterms:created xsi:type="dcterms:W3CDTF">2012-07-26T06:54:19Z</dcterms:created>
  <dcterms:modified xsi:type="dcterms:W3CDTF">2012-07-26T07:07:45Z</dcterms:modified>
</cp:coreProperties>
</file>